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7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Trebuchet MS" panose="020B0603020202020204" pitchFamily="34" charset="0"/>
      <p:regular r:id="rId13"/>
      <p:bold r:id="rId14"/>
      <p:italic r:id="rId15"/>
      <p:boldItalic r:id="rId16"/>
    </p:embeddedFont>
    <p:embeddedFont>
      <p:font typeface="Wingdings 3" panose="05040102010807070707" pitchFamily="18" charset="2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26" autoAdjust="0"/>
    <p:restoredTop sz="94622" autoAdjust="0"/>
  </p:normalViewPr>
  <p:slideViewPr>
    <p:cSldViewPr>
      <p:cViewPr varScale="1">
        <p:scale>
          <a:sx n="45" d="100"/>
          <a:sy n="45" d="100"/>
        </p:scale>
        <p:origin x="22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LLL\OneDrive\PROJECTS\MILESTONE%201%20SQL%20PROJEC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[MILESTONE 1 SQL PROJECT.xlsx]PIVOT CHARTS!PivotTable3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INDUSTRY</a:t>
            </a:r>
            <a:r>
              <a:rPr lang="en-US" baseline="0"/>
              <a:t> BY EMPLOYEE COUNT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CHARTS'!$F$24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CHARTS'!$E$25:$E$1024</c:f>
              <c:strCache>
                <c:ptCount val="999"/>
                <c:pt idx="0">
                  <c:v>Academia</c:v>
                </c:pt>
                <c:pt idx="1">
                  <c:v>Academia - STEM</c:v>
                </c:pt>
                <c:pt idx="2">
                  <c:v>Academia / Research</c:v>
                </c:pt>
                <c:pt idx="3">
                  <c:v>Academia--cell and molecular biology</c:v>
                </c:pt>
                <c:pt idx="4">
                  <c:v>Academic Medicine</c:v>
                </c:pt>
                <c:pt idx="5">
                  <c:v>Academic Press Production</c:v>
                </c:pt>
                <c:pt idx="6">
                  <c:v>Academic publishing</c:v>
                </c:pt>
                <c:pt idx="7">
                  <c:v>Academic research</c:v>
                </c:pt>
                <c:pt idx="8">
                  <c:v>Academic research (Psychology)</c:v>
                </c:pt>
                <c:pt idx="9">
                  <c:v>Academic research (social science)</c:v>
                </c:pt>
                <c:pt idx="10">
                  <c:v>Academic science</c:v>
                </c:pt>
                <c:pt idx="11">
                  <c:v>Academic Scientific Research</c:v>
                </c:pt>
                <c:pt idx="12">
                  <c:v>Academic/nonprofit research</c:v>
                </c:pt>
                <c:pt idx="13">
                  <c:v>accessibility</c:v>
                </c:pt>
                <c:pt idx="14">
                  <c:v>Accounting, Banking &amp; Finance</c:v>
                </c:pt>
                <c:pt idx="15">
                  <c:v>Actuarial</c:v>
                </c:pt>
                <c:pt idx="16">
                  <c:v>Administration</c:v>
                </c:pt>
                <c:pt idx="17">
                  <c:v>Administration (food service)</c:v>
                </c:pt>
                <c:pt idx="18">
                  <c:v>Administration in MLM</c:v>
                </c:pt>
                <c:pt idx="19">
                  <c:v>Administration, IT</c:v>
                </c:pt>
                <c:pt idx="20">
                  <c:v>Administrative</c:v>
                </c:pt>
                <c:pt idx="21">
                  <c:v>Administrative Support</c:v>
                </c:pt>
                <c:pt idx="22">
                  <c:v>Administrative Work</c:v>
                </c:pt>
                <c:pt idx="23">
                  <c:v>Adult education</c:v>
                </c:pt>
                <c:pt idx="24">
                  <c:v>Aerospace</c:v>
                </c:pt>
                <c:pt idx="25">
                  <c:v>Aerospace &amp; Defense</c:v>
                </c:pt>
                <c:pt idx="26">
                  <c:v>Aerospace and Defense</c:v>
                </c:pt>
                <c:pt idx="27">
                  <c:v>Aerospace and Defense Manufacturing</c:v>
                </c:pt>
                <c:pt idx="28">
                  <c:v>Aerospace and Defense/Government Contracting</c:v>
                </c:pt>
                <c:pt idx="29">
                  <c:v>Aerospace contracting</c:v>
                </c:pt>
                <c:pt idx="30">
                  <c:v>aerospace data</c:v>
                </c:pt>
                <c:pt idx="31">
                  <c:v>Aerospace Manufacturing</c:v>
                </c:pt>
                <c:pt idx="32">
                  <c:v>Aerospace/aviation</c:v>
                </c:pt>
                <c:pt idx="33">
                  <c:v>Aerospace/Defense</c:v>
                </c:pt>
                <c:pt idx="34">
                  <c:v>Affordable Housing Real Estate Development (nonprofit)</c:v>
                </c:pt>
                <c:pt idx="35">
                  <c:v>Agriculture or Forestry</c:v>
                </c:pt>
                <c:pt idx="36">
                  <c:v>Agriculture/Agriculture Chemical</c:v>
                </c:pt>
                <c:pt idx="37">
                  <c:v>Airline</c:v>
                </c:pt>
                <c:pt idx="38">
                  <c:v>AmeriCorps</c:v>
                </c:pt>
                <c:pt idx="39">
                  <c:v>Analytical Chemistry</c:v>
                </c:pt>
                <c:pt idx="40">
                  <c:v>Analytical lab</c:v>
                </c:pt>
                <c:pt idx="41">
                  <c:v>Analytics</c:v>
                </c:pt>
                <c:pt idx="42">
                  <c:v>Animal Care</c:v>
                </c:pt>
                <c:pt idx="43">
                  <c:v>Animal Caretaker</c:v>
                </c:pt>
                <c:pt idx="44">
                  <c:v>Animal Health</c:v>
                </c:pt>
                <c:pt idx="45">
                  <c:v>Animal health industry</c:v>
                </c:pt>
                <c:pt idx="46">
                  <c:v>Animal Health Product Manufacturing</c:v>
                </c:pt>
                <c:pt idx="47">
                  <c:v>Animal welfare</c:v>
                </c:pt>
                <c:pt idx="48">
                  <c:v>Animation</c:v>
                </c:pt>
                <c:pt idx="49">
                  <c:v>Apparel</c:v>
                </c:pt>
                <c:pt idx="50">
                  <c:v>apparel design/product development</c:v>
                </c:pt>
                <c:pt idx="51">
                  <c:v>Apparel manufacture</c:v>
                </c:pt>
                <c:pt idx="52">
                  <c:v>Archaeologist</c:v>
                </c:pt>
                <c:pt idx="53">
                  <c:v>Archaeology</c:v>
                </c:pt>
                <c:pt idx="54">
                  <c:v>Archaeology / Cultural Resource Management</c:v>
                </c:pt>
                <c:pt idx="55">
                  <c:v>Archaeology/Cultural Resource Manager</c:v>
                </c:pt>
                <c:pt idx="56">
                  <c:v>Architect</c:v>
                </c:pt>
                <c:pt idx="57">
                  <c:v>Architectural/Land Planning/Civil Engineering</c:v>
                </c:pt>
                <c:pt idx="58">
                  <c:v>Architecture</c:v>
                </c:pt>
                <c:pt idx="59">
                  <c:v>Architecture &amp; Construction</c:v>
                </c:pt>
                <c:pt idx="60">
                  <c:v>Architecture / Engineering</c:v>
                </c:pt>
                <c:pt idx="61">
                  <c:v>Architecture and engineering consulting and design</c:v>
                </c:pt>
                <c:pt idx="62">
                  <c:v>Architecture, Engineering, Construction</c:v>
                </c:pt>
                <c:pt idx="63">
                  <c:v>Architecture/Construction</c:v>
                </c:pt>
                <c:pt idx="64">
                  <c:v>Archives</c:v>
                </c:pt>
                <c:pt idx="65">
                  <c:v>Archives/Libraries</c:v>
                </c:pt>
                <c:pt idx="66">
                  <c:v>Archives/Library Science</c:v>
                </c:pt>
                <c:pt idx="67">
                  <c:v>Art &amp; Design</c:v>
                </c:pt>
                <c:pt idx="68">
                  <c:v>art appraisal</c:v>
                </c:pt>
                <c:pt idx="69">
                  <c:v>Arts Administration</c:v>
                </c:pt>
                <c:pt idx="70">
                  <c:v>Arts, Culture and Heritage</c:v>
                </c:pt>
                <c:pt idx="71">
                  <c:v>Association</c:v>
                </c:pt>
                <c:pt idx="72">
                  <c:v>association management</c:v>
                </c:pt>
                <c:pt idx="73">
                  <c:v>Auction House</c:v>
                </c:pt>
                <c:pt idx="74">
                  <c:v>Auto Mfg.</c:v>
                </c:pt>
                <c:pt idx="75">
                  <c:v>auto repair</c:v>
                </c:pt>
                <c:pt idx="76">
                  <c:v>Automotive</c:v>
                </c:pt>
                <c:pt idx="77">
                  <c:v>Automotive finance and insurance</c:v>
                </c:pt>
                <c:pt idx="78">
                  <c:v>Automotive repair</c:v>
                </c:pt>
                <c:pt idx="79">
                  <c:v>Automotive technician</c:v>
                </c:pt>
                <c:pt idx="80">
                  <c:v>Automtive Repair</c:v>
                </c:pt>
                <c:pt idx="81">
                  <c:v>Aviation</c:v>
                </c:pt>
                <c:pt idx="82">
                  <c:v>awards and engraving</c:v>
                </c:pt>
                <c:pt idx="83">
                  <c:v>B2B Services</c:v>
                </c:pt>
                <c:pt idx="84">
                  <c:v>Background Screening</c:v>
                </c:pt>
                <c:pt idx="85">
                  <c:v>Beauty</c:v>
                </c:pt>
                <c:pt idx="86">
                  <c:v>Beauty /CPG</c:v>
                </c:pt>
                <c:pt idx="87">
                  <c:v>Beauty Manufacturing &amp; Education</c:v>
                </c:pt>
                <c:pt idx="88">
                  <c:v>Beauty, Cosmetics, Fragrance</c:v>
                </c:pt>
                <c:pt idx="89">
                  <c:v>Beauty/service industry</c:v>
                </c:pt>
                <c:pt idx="90">
                  <c:v>Beer sales</c:v>
                </c:pt>
                <c:pt idx="91">
                  <c:v>Behavior analysis/mental health</c:v>
                </c:pt>
                <c:pt idx="92">
                  <c:v>Behavioral Health</c:v>
                </c:pt>
                <c:pt idx="93">
                  <c:v>Benefits Administration</c:v>
                </c:pt>
                <c:pt idx="94">
                  <c:v>Beverage</c:v>
                </c:pt>
                <c:pt idx="95">
                  <c:v>Beverage &amp; Spirits</c:v>
                </c:pt>
                <c:pt idx="96">
                  <c:v>Beverage Distribution</c:v>
                </c:pt>
                <c:pt idx="97">
                  <c:v>Beverage Production</c:v>
                </c:pt>
                <c:pt idx="98">
                  <c:v>Big Pharma</c:v>
                </c:pt>
                <c:pt idx="99">
                  <c:v>Bio tech</c:v>
                </c:pt>
                <c:pt idx="100">
                  <c:v>Bioinformatics</c:v>
                </c:pt>
                <c:pt idx="101">
                  <c:v>biological research</c:v>
                </c:pt>
                <c:pt idx="102">
                  <c:v>Biological Sciences</c:v>
                </c:pt>
                <c:pt idx="103">
                  <c:v>Biologist</c:v>
                </c:pt>
                <c:pt idx="104">
                  <c:v>Biology</c:v>
                </c:pt>
                <c:pt idx="105">
                  <c:v>Biology/Research</c:v>
                </c:pt>
                <c:pt idx="106">
                  <c:v>Biomedical Research</c:v>
                </c:pt>
                <c:pt idx="107">
                  <c:v>Biopharma</c:v>
                </c:pt>
                <c:pt idx="108">
                  <c:v>Biopharmaceuticals</c:v>
                </c:pt>
                <c:pt idx="109">
                  <c:v>Bioscience Company</c:v>
                </c:pt>
                <c:pt idx="110">
                  <c:v>Biotech</c:v>
                </c:pt>
                <c:pt idx="111">
                  <c:v>Biotech / life sciences</c:v>
                </c:pt>
                <c:pt idx="112">
                  <c:v>Biotech / Pharmaceutical Industry</c:v>
                </c:pt>
                <c:pt idx="113">
                  <c:v>Biotech / Research</c:v>
                </c:pt>
                <c:pt idx="114">
                  <c:v>Biotech industry</c:v>
                </c:pt>
                <c:pt idx="115">
                  <c:v>Biotech manufacturing</c:v>
                </c:pt>
                <c:pt idx="116">
                  <c:v>Biotech pharmaceuticals</c:v>
                </c:pt>
                <c:pt idx="117">
                  <c:v>Biotech R&amp;D</c:v>
                </c:pt>
                <c:pt idx="118">
                  <c:v>Biotech Research</c:v>
                </c:pt>
                <c:pt idx="119">
                  <c:v>Biotech/Drug Development</c:v>
                </c:pt>
                <c:pt idx="120">
                  <c:v>Biotech/Food Safety</c:v>
                </c:pt>
                <c:pt idx="121">
                  <c:v>Biotech/Pharma</c:v>
                </c:pt>
                <c:pt idx="122">
                  <c:v>Biotech/pharmaceuticals</c:v>
                </c:pt>
                <c:pt idx="123">
                  <c:v>Biotech/software</c:v>
                </c:pt>
                <c:pt idx="124">
                  <c:v>Biotechnology</c:v>
                </c:pt>
                <c:pt idx="125">
                  <c:v>Biotechnology, Research and Development</c:v>
                </c:pt>
                <c:pt idx="126">
                  <c:v>Biotechnology/Life Sciences</c:v>
                </c:pt>
                <c:pt idx="127">
                  <c:v>Bitech</c:v>
                </c:pt>
                <c:pt idx="128">
                  <c:v>Book publishing</c:v>
                </c:pt>
                <c:pt idx="129">
                  <c:v>Brain research</c:v>
                </c:pt>
                <c:pt idx="130">
                  <c:v>Brewing</c:v>
                </c:pt>
                <c:pt idx="131">
                  <c:v>Business or Consulting</c:v>
                </c:pt>
                <c:pt idx="132">
                  <c:v>Business Process Outsourcing</c:v>
                </c:pt>
                <c:pt idx="133">
                  <c:v>Business Services</c:v>
                </c:pt>
                <c:pt idx="134">
                  <c:v>Buyer</c:v>
                </c:pt>
                <c:pt idx="135">
                  <c:v>Call center</c:v>
                </c:pt>
                <c:pt idx="136">
                  <c:v>Cancer research, not for profit</c:v>
                </c:pt>
                <c:pt idx="137">
                  <c:v>Cannabis</c:v>
                </c:pt>
                <c:pt idx="138">
                  <c:v>Cannabis compliance</c:v>
                </c:pt>
                <c:pt idx="139">
                  <c:v>Career &amp; Technical Training</c:v>
                </c:pt>
                <c:pt idx="140">
                  <c:v>Caregiver</c:v>
                </c:pt>
                <c:pt idx="141">
                  <c:v>CBD Manufacturing</c:v>
                </c:pt>
                <c:pt idx="142">
                  <c:v>Chaplain</c:v>
                </c:pt>
                <c:pt idx="143">
                  <c:v>Charity</c:v>
                </c:pt>
                <c:pt idx="144">
                  <c:v>Chemical</c:v>
                </c:pt>
                <c:pt idx="145">
                  <c:v>Chemical Manufacturing</c:v>
                </c:pt>
                <c:pt idx="146">
                  <c:v>Chemicals</c:v>
                </c:pt>
                <c:pt idx="147">
                  <c:v>Chemicals/ Materials</c:v>
                </c:pt>
                <c:pt idx="148">
                  <c:v>Chemistry</c:v>
                </c:pt>
                <c:pt idx="149">
                  <c:v>Child and Yout Care</c:v>
                </c:pt>
                <c:pt idx="150">
                  <c:v>Child care</c:v>
                </c:pt>
                <c:pt idx="151">
                  <c:v>Child Care Resource and Referral Agency</c:v>
                </c:pt>
                <c:pt idx="152">
                  <c:v>Childcare</c:v>
                </c:pt>
                <c:pt idx="153">
                  <c:v>Childcare (0-5 so does not come under Primary education)</c:v>
                </c:pt>
                <c:pt idx="154">
                  <c:v>Children's Book Wholesale</c:v>
                </c:pt>
                <c:pt idx="155">
                  <c:v>Church</c:v>
                </c:pt>
                <c:pt idx="156">
                  <c:v>Church ministry</c:v>
                </c:pt>
                <c:pt idx="157">
                  <c:v>Clean Energy (eg. energy efficiency, renewables, etc.)</c:v>
                </c:pt>
                <c:pt idx="158">
                  <c:v>Cleaning</c:v>
                </c:pt>
                <c:pt idx="159">
                  <c:v>Clergy</c:v>
                </c:pt>
                <c:pt idx="160">
                  <c:v>Clinical &amp; Translational Reserach</c:v>
                </c:pt>
                <c:pt idx="161">
                  <c:v>clinical research</c:v>
                </c:pt>
                <c:pt idx="162">
                  <c:v>Clinical research and development</c:v>
                </c:pt>
                <c:pt idx="163">
                  <c:v>Clinical Research Manager - academic institution</c:v>
                </c:pt>
                <c:pt idx="164">
                  <c:v>Clinical trials</c:v>
                </c:pt>
                <c:pt idx="165">
                  <c:v>clinical trials research coordination</c:v>
                </c:pt>
                <c:pt idx="166">
                  <c:v>coaching</c:v>
                </c:pt>
                <c:pt idx="167">
                  <c:v>Coffee - Importing</c:v>
                </c:pt>
                <c:pt idx="168">
                  <c:v>College Athletics</c:v>
                </c:pt>
                <c:pt idx="169">
                  <c:v>Commercial Building Material Distribution</c:v>
                </c:pt>
                <c:pt idx="170">
                  <c:v>Commercial Fisherman</c:v>
                </c:pt>
                <c:pt idx="171">
                  <c:v>Commercial furniture</c:v>
                </c:pt>
                <c:pt idx="172">
                  <c:v>Commercial Landscaping</c:v>
                </c:pt>
                <c:pt idx="173">
                  <c:v>Commercial Real Estate</c:v>
                </c:pt>
                <c:pt idx="174">
                  <c:v>Commercial Real Estate - Private Equity</c:v>
                </c:pt>
                <c:pt idx="175">
                  <c:v>Commercial Real Estate Data and Analytics/Research</c:v>
                </c:pt>
                <c:pt idx="176">
                  <c:v>Commercial real estate tenancy</c:v>
                </c:pt>
                <c:pt idx="177">
                  <c:v>commodities trading</c:v>
                </c:pt>
                <c:pt idx="178">
                  <c:v>Communication Research</c:v>
                </c:pt>
                <c:pt idx="179">
                  <c:v>Communications</c:v>
                </c:pt>
                <c:pt idx="180">
                  <c:v>Communications/publications</c:v>
                </c:pt>
                <c:pt idx="181">
                  <c:v>Community Foundation</c:v>
                </c:pt>
                <c:pt idx="182">
                  <c:v>Community Management</c:v>
                </c:pt>
                <c:pt idx="183">
                  <c:v>Compliance</c:v>
                </c:pt>
                <c:pt idx="184">
                  <c:v>Computing or Tech</c:v>
                </c:pt>
                <c:pt idx="185">
                  <c:v>Computing/Tech + Higher Ed + Nonprofit</c:v>
                </c:pt>
                <c:pt idx="186">
                  <c:v>Concrete</c:v>
                </c:pt>
                <c:pt idx="187">
                  <c:v>Concrete Construction</c:v>
                </c:pt>
                <c:pt idx="188">
                  <c:v>Conservation</c:v>
                </c:pt>
                <c:pt idx="189">
                  <c:v>Construction</c:v>
                </c:pt>
                <c:pt idx="190">
                  <c:v>Construction / Stone industry</c:v>
                </c:pt>
                <c:pt idx="191">
                  <c:v>Construction Management</c:v>
                </c:pt>
                <c:pt idx="192">
                  <c:v>Construction, HVAC</c:v>
                </c:pt>
                <c:pt idx="193">
                  <c:v>Construction, mining, manufacturing</c:v>
                </c:pt>
                <c:pt idx="194">
                  <c:v>Consultant</c:v>
                </c:pt>
                <c:pt idx="195">
                  <c:v>Consulting</c:v>
                </c:pt>
                <c:pt idx="196">
                  <c:v>Consulting / Professional Services</c:v>
                </c:pt>
                <c:pt idx="197">
                  <c:v>Consulting Operations- Big 4</c:v>
                </c:pt>
                <c:pt idx="198">
                  <c:v>Consumer food products</c:v>
                </c:pt>
                <c:pt idx="199">
                  <c:v>Consumer Good (Toys)</c:v>
                </c:pt>
                <c:pt idx="200">
                  <c:v>Consumer Goods</c:v>
                </c:pt>
                <c:pt idx="201">
                  <c:v>Consumer Goods Production</c:v>
                </c:pt>
                <c:pt idx="202">
                  <c:v>Consumer Packaged Goods</c:v>
                </c:pt>
                <c:pt idx="203">
                  <c:v>consumer product design</c:v>
                </c:pt>
                <c:pt idx="204">
                  <c:v>Consumer Product Goods</c:v>
                </c:pt>
                <c:pt idx="205">
                  <c:v>Consumer Product Organization</c:v>
                </c:pt>
                <c:pt idx="206">
                  <c:v>consumer products</c:v>
                </c:pt>
                <c:pt idx="207">
                  <c:v>Consumer Products design</c:v>
                </c:pt>
                <c:pt idx="208">
                  <c:v>Consumer Research</c:v>
                </c:pt>
                <c:pt idx="209">
                  <c:v>Consumer/Packaged Goods</c:v>
                </c:pt>
                <c:pt idx="210">
                  <c:v>Contact Center</c:v>
                </c:pt>
                <c:pt idx="211">
                  <c:v>Content Review - Copyright/DMCA</c:v>
                </c:pt>
                <c:pt idx="212">
                  <c:v>Contract Research</c:v>
                </c:pt>
                <c:pt idx="213">
                  <c:v>Contract research organisation</c:v>
                </c:pt>
                <c:pt idx="214">
                  <c:v>Corporate accounting in death care (funeral &amp; cemetery)</c:v>
                </c:pt>
                <c:pt idx="215">
                  <c:v>Corporate Learning and Development</c:v>
                </c:pt>
                <c:pt idx="216">
                  <c:v>Corporate service management</c:v>
                </c:pt>
                <c:pt idx="217">
                  <c:v>Corporate sustainability</c:v>
                </c:pt>
                <c:pt idx="218">
                  <c:v>Corporate Training</c:v>
                </c:pt>
                <c:pt idx="219">
                  <c:v>Corporate Travel Industry</c:v>
                </c:pt>
                <c:pt idx="220">
                  <c:v>Cosmetology</c:v>
                </c:pt>
                <c:pt idx="221">
                  <c:v>Costruction admin</c:v>
                </c:pt>
                <c:pt idx="222">
                  <c:v>Counseling</c:v>
                </c:pt>
                <c:pt idx="223">
                  <c:v>Counselling</c:v>
                </c:pt>
                <c:pt idx="224">
                  <c:v>CPG</c:v>
                </c:pt>
                <c:pt idx="225">
                  <c:v>CPG / Retail</c:v>
                </c:pt>
                <c:pt idx="226">
                  <c:v>Craft Beer Industry</c:v>
                </c:pt>
                <c:pt idx="227">
                  <c:v>cultural (museums/galleries)</c:v>
                </c:pt>
                <c:pt idx="228">
                  <c:v>Cultural Heritage</c:v>
                </c:pt>
                <c:pt idx="229">
                  <c:v>Cultural Resource Management</c:v>
                </c:pt>
                <c:pt idx="230">
                  <c:v>Cultural Resources Management/Major Univ.</c:v>
                </c:pt>
                <c:pt idx="231">
                  <c:v>Culture</c:v>
                </c:pt>
                <c:pt idx="232">
                  <c:v>Customer Service</c:v>
                </c:pt>
                <c:pt idx="233">
                  <c:v>Customer service/call center</c:v>
                </c:pt>
                <c:pt idx="234">
                  <c:v>Customer service/publishing-adjacent</c:v>
                </c:pt>
                <c:pt idx="235">
                  <c:v>Data Analytics</c:v>
                </c:pt>
                <c:pt idx="236">
                  <c:v>Data Breach</c:v>
                </c:pt>
                <c:pt idx="237">
                  <c:v>Data Entry</c:v>
                </c:pt>
                <c:pt idx="238">
                  <c:v>Data/Institutional Research in Higher Education</c:v>
                </c:pt>
                <c:pt idx="239">
                  <c:v>Database subscription services</c:v>
                </c:pt>
                <c:pt idx="240">
                  <c:v>Daycare for children under 5 years old</c:v>
                </c:pt>
                <c:pt idx="241">
                  <c:v>Defense</c:v>
                </c:pt>
                <c:pt idx="242">
                  <c:v>Defense contracting</c:v>
                </c:pt>
                <c:pt idx="243">
                  <c:v>Defense Contractor</c:v>
                </c:pt>
                <c:pt idx="244">
                  <c:v>Delivery and installation for commercial machinery</c:v>
                </c:pt>
                <c:pt idx="245">
                  <c:v>Diagnostic Medical Devices</c:v>
                </c:pt>
                <c:pt idx="246">
                  <c:v>Digital</c:v>
                </c:pt>
                <c:pt idx="247">
                  <c:v>digital commerce / ecommerce</c:v>
                </c:pt>
                <c:pt idx="248">
                  <c:v>Digital Marketing</c:v>
                </c:pt>
                <c:pt idx="249">
                  <c:v>digital marketing within a book publishing company (please reclassify as you see fit)</c:v>
                </c:pt>
                <c:pt idx="250">
                  <c:v>Direct support  professional  in a group  home</c:v>
                </c:pt>
                <c:pt idx="251">
                  <c:v>Disability services</c:v>
                </c:pt>
                <c:pt idx="252">
                  <c:v>Distribution</c:v>
                </c:pt>
                <c:pt idx="253">
                  <c:v>Diversity, Equity &amp; Inclusion</c:v>
                </c:pt>
                <c:pt idx="254">
                  <c:v>DoD Contracting</c:v>
                </c:pt>
                <c:pt idx="255">
                  <c:v>Drug development</c:v>
                </c:pt>
                <c:pt idx="256">
                  <c:v>E commerce</c:v>
                </c:pt>
                <c:pt idx="257">
                  <c:v>Eap</c:v>
                </c:pt>
                <c:pt idx="258">
                  <c:v>Early Childhood Education</c:v>
                </c:pt>
                <c:pt idx="259">
                  <c:v>Early childhood education (preschool)</c:v>
                </c:pt>
                <c:pt idx="260">
                  <c:v>Early Education</c:v>
                </c:pt>
                <c:pt idx="261">
                  <c:v>Early Education (corporate office)</c:v>
                </c:pt>
                <c:pt idx="262">
                  <c:v>Earth sciences</c:v>
                </c:pt>
                <c:pt idx="263">
                  <c:v>Ecology</c:v>
                </c:pt>
                <c:pt idx="264">
                  <c:v>e-comm</c:v>
                </c:pt>
                <c:pt idx="265">
                  <c:v>Ecommerce</c:v>
                </c:pt>
                <c:pt idx="266">
                  <c:v>E-commerce</c:v>
                </c:pt>
                <c:pt idx="267">
                  <c:v>Ecommerce - Technology</c:v>
                </c:pt>
                <c:pt idx="268">
                  <c:v>Ecommerce fraud</c:v>
                </c:pt>
                <c:pt idx="269">
                  <c:v>economics</c:v>
                </c:pt>
                <c:pt idx="270">
                  <c:v>Ed Tech</c:v>
                </c:pt>
                <c:pt idx="271">
                  <c:v>Editor in educational publishing</c:v>
                </c:pt>
                <c:pt idx="272">
                  <c:v>Edtech</c:v>
                </c:pt>
                <c:pt idx="273">
                  <c:v>Educ tech</c:v>
                </c:pt>
                <c:pt idx="274">
                  <c:v>Education (Early Childhood Education)</c:v>
                </c:pt>
                <c:pt idx="275">
                  <c:v>Education (early childhood)</c:v>
                </c:pt>
                <c:pt idx="276">
                  <c:v>Education (Higher Education)</c:v>
                </c:pt>
                <c:pt idx="277">
                  <c:v>Education (Other)</c:v>
                </c:pt>
                <c:pt idx="278">
                  <c:v>Education (Primary/Secondary)</c:v>
                </c:pt>
                <c:pt idx="279">
                  <c:v>Education Consulting</c:v>
                </c:pt>
                <c:pt idx="280">
                  <c:v>Education- museum/public outreach</c:v>
                </c:pt>
                <c:pt idx="281">
                  <c:v>Education Publishing</c:v>
                </c:pt>
                <c:pt idx="282">
                  <c:v>Education research- mix of Edtech and non profits</c:v>
                </c:pt>
                <c:pt idx="283">
                  <c:v>Education service provider</c:v>
                </c:pt>
                <c:pt idx="284">
                  <c:v>Education services (tutoring)</c:v>
                </c:pt>
                <c:pt idx="285">
                  <c:v>Education start-up</c:v>
                </c:pt>
                <c:pt idx="286">
                  <c:v>education writing</c:v>
                </c:pt>
                <c:pt idx="287">
                  <c:v>Education/vocational</c:v>
                </c:pt>
                <c:pt idx="288">
                  <c:v>Education: preschool</c:v>
                </c:pt>
                <c:pt idx="289">
                  <c:v>Educational assessment</c:v>
                </c:pt>
                <c:pt idx="290">
                  <c:v>Educational products</c:v>
                </c:pt>
                <c:pt idx="291">
                  <c:v>Educational Publishing</c:v>
                </c:pt>
                <c:pt idx="292">
                  <c:v>Educational publishing / ed tech</c:v>
                </c:pt>
                <c:pt idx="293">
                  <c:v>Educational Research</c:v>
                </c:pt>
                <c:pt idx="294">
                  <c:v>Educational technology</c:v>
                </c:pt>
                <c:pt idx="295">
                  <c:v>Educational Technology - hybrid between book publishing and technology really</c:v>
                </c:pt>
                <c:pt idx="296">
                  <c:v>e-learning</c:v>
                </c:pt>
                <c:pt idx="297">
                  <c:v>Emergency Management</c:v>
                </c:pt>
                <c:pt idx="298">
                  <c:v>Energy</c:v>
                </c:pt>
                <c:pt idx="299">
                  <c:v>Energy - Oil and Gas</c:v>
                </c:pt>
                <c:pt idx="300">
                  <c:v>Energy (oil &amp; gas &amp; associated products, renewable power, etc)</c:v>
                </c:pt>
                <c:pt idx="301">
                  <c:v>Energy (Oil &amp; Gas)</c:v>
                </c:pt>
                <c:pt idx="302">
                  <c:v>Energy Sector: Oil &amp; Gas</c:v>
                </c:pt>
                <c:pt idx="303">
                  <c:v>Energy Supplier</c:v>
                </c:pt>
                <c:pt idx="304">
                  <c:v>Energy, Oil &amp; Gas</c:v>
                </c:pt>
                <c:pt idx="305">
                  <c:v>Energy, Oil and Gas</c:v>
                </c:pt>
                <c:pt idx="306">
                  <c:v>Energy/oil</c:v>
                </c:pt>
                <c:pt idx="307">
                  <c:v>Energy: oil &amp; gas</c:v>
                </c:pt>
                <c:pt idx="308">
                  <c:v>Engineering - Mining</c:v>
                </c:pt>
                <c:pt idx="309">
                  <c:v>Engineering and Environmental Consulting</c:v>
                </c:pt>
                <c:pt idx="310">
                  <c:v>Engineering or Manufacturing</c:v>
                </c:pt>
                <c:pt idx="311">
                  <c:v>Entertainment</c:v>
                </c:pt>
                <c:pt idx="312">
                  <c:v>Entertainment data</c:v>
                </c:pt>
                <c:pt idx="313">
                  <c:v>Entrepreneur high net worth</c:v>
                </c:pt>
                <c:pt idx="314">
                  <c:v>Env. Consulting</c:v>
                </c:pt>
                <c:pt idx="315">
                  <c:v>Enviromental</c:v>
                </c:pt>
                <c:pt idx="316">
                  <c:v>Environment</c:v>
                </c:pt>
                <c:pt idx="317">
                  <c:v>Environment - Oil and Gas</c:v>
                </c:pt>
                <c:pt idx="318">
                  <c:v>Environment and sustainability</c:v>
                </c:pt>
                <c:pt idx="319">
                  <c:v>Environment, health, and safety</c:v>
                </c:pt>
                <c:pt idx="320">
                  <c:v>Environmental</c:v>
                </c:pt>
                <c:pt idx="321">
                  <c:v>Environmental compliance</c:v>
                </c:pt>
                <c:pt idx="322">
                  <c:v>environmental compliance/engineering</c:v>
                </c:pt>
                <c:pt idx="323">
                  <c:v>Environmental Consultanting</c:v>
                </c:pt>
                <c:pt idx="324">
                  <c:v>Environmental Consulting</c:v>
                </c:pt>
                <c:pt idx="325">
                  <c:v>Environmental Health + Pest Control</c:v>
                </c:pt>
                <c:pt idx="326">
                  <c:v>Environmental health and safety</c:v>
                </c:pt>
                <c:pt idx="327">
                  <c:v>Environmental health and safety compliance</c:v>
                </c:pt>
                <c:pt idx="328">
                  <c:v>Environmental Planning</c:v>
                </c:pt>
                <c:pt idx="329">
                  <c:v>Environmental regulation</c:v>
                </c:pt>
                <c:pt idx="330">
                  <c:v>Environmental Restoration</c:v>
                </c:pt>
                <c:pt idx="331">
                  <c:v>Environmental Science</c:v>
                </c:pt>
                <c:pt idx="332">
                  <c:v>Environmental sciences</c:v>
                </c:pt>
                <c:pt idx="333">
                  <c:v>Environmental Services</c:v>
                </c:pt>
                <c:pt idx="334">
                  <c:v>Environmental survey</c:v>
                </c:pt>
                <c:pt idx="335">
                  <c:v>Environmental/Cultural Resource Management</c:v>
                </c:pt>
                <c:pt idx="336">
                  <c:v>Environmnetal</c:v>
                </c:pt>
                <c:pt idx="337">
                  <c:v>Executive Leadership Servis</c:v>
                </c:pt>
                <c:pt idx="338">
                  <c:v>Executive search</c:v>
                </c:pt>
                <c:pt idx="339">
                  <c:v>facilities</c:v>
                </c:pt>
                <c:pt idx="340">
                  <c:v>Faith/spirituality</c:v>
                </c:pt>
                <c:pt idx="341">
                  <c:v>Family Office</c:v>
                </c:pt>
                <c:pt idx="342">
                  <c:v>Fashion</c:v>
                </c:pt>
                <c:pt idx="343">
                  <c:v>Fashion/e-commerce</c:v>
                </c:pt>
                <c:pt idx="344">
                  <c:v>Fast casual restaurant</c:v>
                </c:pt>
                <c:pt idx="345">
                  <c:v>Fast food</c:v>
                </c:pt>
                <c:pt idx="346">
                  <c:v>Federal Contracting/Business Development</c:v>
                </c:pt>
                <c:pt idx="347">
                  <c:v>Federal Government Contracting</c:v>
                </c:pt>
                <c:pt idx="348">
                  <c:v>Film Post-Production</c:v>
                </c:pt>
                <c:pt idx="349">
                  <c:v>Finance</c:v>
                </c:pt>
                <c:pt idx="350">
                  <c:v>Finance/Investment Management but in legal/compliance, so back-office</c:v>
                </c:pt>
                <c:pt idx="351">
                  <c:v>Fintech</c:v>
                </c:pt>
                <c:pt idx="352">
                  <c:v>FinTech/Payment Processing</c:v>
                </c:pt>
                <c:pt idx="353">
                  <c:v>Fire protection</c:v>
                </c:pt>
                <c:pt idx="354">
                  <c:v>Fitness</c:v>
                </c:pt>
                <c:pt idx="355">
                  <c:v>Fitness &amp; Entertainment</c:v>
                </c:pt>
                <c:pt idx="356">
                  <c:v>FMCG</c:v>
                </c:pt>
                <c:pt idx="357">
                  <c:v>FMCG development</c:v>
                </c:pt>
                <c:pt idx="358">
                  <c:v>Food</c:v>
                </c:pt>
                <c:pt idx="359">
                  <c:v>Food &amp; Beverage</c:v>
                </c:pt>
                <c:pt idx="360">
                  <c:v>Food &amp; Beverage production</c:v>
                </c:pt>
                <c:pt idx="361">
                  <c:v>Food &amp; Beverages</c:v>
                </c:pt>
                <c:pt idx="362">
                  <c:v>Food &amp; Nutrition</c:v>
                </c:pt>
                <c:pt idx="363">
                  <c:v>Food and Beverage</c:v>
                </c:pt>
                <c:pt idx="364">
                  <c:v>Food and Drink</c:v>
                </c:pt>
                <c:pt idx="365">
                  <c:v>Food and Flavor</c:v>
                </c:pt>
                <c:pt idx="366">
                  <c:v>Food demos</c:v>
                </c:pt>
                <c:pt idx="367">
                  <c:v>Food distribution</c:v>
                </c:pt>
                <c:pt idx="368">
                  <c:v>Food Industry</c:v>
                </c:pt>
                <c:pt idx="369">
                  <c:v>Food Manufacture</c:v>
                </c:pt>
                <c:pt idx="370">
                  <c:v>Food manufacturers</c:v>
                </c:pt>
                <c:pt idx="371">
                  <c:v>Food manufacturing</c:v>
                </c:pt>
                <c:pt idx="372">
                  <c:v>Food processing</c:v>
                </c:pt>
                <c:pt idx="373">
                  <c:v>Food processing and packaging</c:v>
                </c:pt>
                <c:pt idx="374">
                  <c:v>Food production</c:v>
                </c:pt>
                <c:pt idx="375">
                  <c:v>Food Production/Processing</c:v>
                </c:pt>
                <c:pt idx="376">
                  <c:v>Food service</c:v>
                </c:pt>
                <c:pt idx="377">
                  <c:v>Food Service --- Baking</c:v>
                </c:pt>
                <c:pt idx="378">
                  <c:v>Food/Beverage Manufacturing- Quality/Laboratory</c:v>
                </c:pt>
                <c:pt idx="379">
                  <c:v>Food/Quick Service Restaurant (QSR)</c:v>
                </c:pt>
                <c:pt idx="380">
                  <c:v>Foodservice</c:v>
                </c:pt>
                <c:pt idx="381">
                  <c:v>For profit education</c:v>
                </c:pt>
                <c:pt idx="382">
                  <c:v>Forensics</c:v>
                </c:pt>
                <c:pt idx="383">
                  <c:v>Forklift operator warehouse</c:v>
                </c:pt>
                <c:pt idx="384">
                  <c:v>Freelance Journalism</c:v>
                </c:pt>
                <c:pt idx="385">
                  <c:v>Freelance/Self-Employed Consultant</c:v>
                </c:pt>
                <c:pt idx="386">
                  <c:v>Funding Intermediary</c:v>
                </c:pt>
                <c:pt idx="387">
                  <c:v>Fundraising</c:v>
                </c:pt>
                <c:pt idx="388">
                  <c:v>Fundraising for a university</c:v>
                </c:pt>
                <c:pt idx="389">
                  <c:v>Fundraising in Higher Education; nonclinical, nonacademic</c:v>
                </c:pt>
                <c:pt idx="390">
                  <c:v>Funeral</c:v>
                </c:pt>
                <c:pt idx="391">
                  <c:v>Funeral Service</c:v>
                </c:pt>
                <c:pt idx="392">
                  <c:v>Funeral services</c:v>
                </c:pt>
                <c:pt idx="393">
                  <c:v>Gambling</c:v>
                </c:pt>
                <c:pt idx="394">
                  <c:v>Game development</c:v>
                </c:pt>
                <c:pt idx="395">
                  <c:v>Games development</c:v>
                </c:pt>
                <c:pt idx="396">
                  <c:v>Gaming</c:v>
                </c:pt>
                <c:pt idx="397">
                  <c:v>Gaming (Gambling)</c:v>
                </c:pt>
                <c:pt idx="398">
                  <c:v>Gas &amp; Oil</c:v>
                </c:pt>
                <c:pt idx="399">
                  <c:v>Geologist</c:v>
                </c:pt>
                <c:pt idx="400">
                  <c:v>Geospatial</c:v>
                </c:pt>
                <c:pt idx="401">
                  <c:v>Global Health Consulting</c:v>
                </c:pt>
                <c:pt idx="402">
                  <c:v>Global Mobility</c:v>
                </c:pt>
                <c:pt idx="403">
                  <c:v>Government</c:v>
                </c:pt>
                <c:pt idx="404">
                  <c:v>Government Affairs/Lobbying</c:v>
                </c:pt>
                <c:pt idx="405">
                  <c:v>Government and Public Administration</c:v>
                </c:pt>
                <c:pt idx="406">
                  <c:v>Government contract</c:v>
                </c:pt>
                <c:pt idx="407">
                  <c:v>Government Contracting</c:v>
                </c:pt>
                <c:pt idx="408">
                  <c:v>Government contracting (data analytics and program evaluations)</c:v>
                </c:pt>
                <c:pt idx="409">
                  <c:v>Government Contracting R&amp;D</c:v>
                </c:pt>
                <c:pt idx="410">
                  <c:v>Government Contractor</c:v>
                </c:pt>
                <c:pt idx="411">
                  <c:v>Government Contractor (R&amp;D)</c:v>
                </c:pt>
                <c:pt idx="412">
                  <c:v>government contractor, international development</c:v>
                </c:pt>
                <c:pt idx="413">
                  <c:v>Government Relation</c:v>
                </c:pt>
                <c:pt idx="414">
                  <c:v>Government Relations</c:v>
                </c:pt>
                <c:pt idx="415">
                  <c:v>Government Relations"" (Lobbying) ""</c:v>
                </c:pt>
                <c:pt idx="416">
                  <c:v>Government Relations/Lobbying</c:v>
                </c:pt>
                <c:pt idx="417">
                  <c:v>Government Research</c:v>
                </c:pt>
                <c:pt idx="418">
                  <c:v>Government- Scientist</c:v>
                </c:pt>
                <c:pt idx="419">
                  <c:v>Govt contractor - not direct govt but they pay my company who in turn pays me</c:v>
                </c:pt>
                <c:pt idx="420">
                  <c:v>Govt contractor - not directly govt but they pay me</c:v>
                </c:pt>
                <c:pt idx="421">
                  <c:v>Govtech Software as a Service</c:v>
                </c:pt>
                <c:pt idx="422">
                  <c:v>Graduate assistant and also events</c:v>
                </c:pt>
                <c:pt idx="423">
                  <c:v>Graduate Student</c:v>
                </c:pt>
                <c:pt idx="424">
                  <c:v>Grantwriting Consultants</c:v>
                </c:pt>
                <c:pt idx="425">
                  <c:v>Grocery delivery</c:v>
                </c:pt>
                <c:pt idx="426">
                  <c:v>Grocery Distribution</c:v>
                </c:pt>
                <c:pt idx="427">
                  <c:v>Gyms</c:v>
                </c:pt>
                <c:pt idx="428">
                  <c:v>Hardware Manufacturing</c:v>
                </c:pt>
                <c:pt idx="429">
                  <c:v>Haz/Ind/Rad Waste Management</c:v>
                </c:pt>
                <c:pt idx="430">
                  <c:v>Health and fitness</c:v>
                </c:pt>
                <c:pt idx="431">
                  <c:v>Health and Safety</c:v>
                </c:pt>
                <c:pt idx="432">
                  <c:v>Health care</c:v>
                </c:pt>
                <c:pt idx="433">
                  <c:v>Health Insurance</c:v>
                </c:pt>
                <c:pt idx="434">
                  <c:v>Health Research</c:v>
                </c:pt>
                <c:pt idx="435">
                  <c:v>Healthcare Information Technology</c:v>
                </c:pt>
                <c:pt idx="436">
                  <c:v>Healthcare IT</c:v>
                </c:pt>
                <c:pt idx="437">
                  <c:v>Healthcare technology</c:v>
                </c:pt>
                <c:pt idx="438">
                  <c:v>Heritage</c:v>
                </c:pt>
                <c:pt idx="439">
                  <c:v>Heritage/Public History</c:v>
                </c:pt>
                <c:pt idx="440">
                  <c:v>High end outdoor furniture manufacturer</c:v>
                </c:pt>
                <c:pt idx="441">
                  <c:v>Higher education fundraising</c:v>
                </c:pt>
                <c:pt idx="442">
                  <c:v>Higher education/Libraries</c:v>
                </c:pt>
                <c:pt idx="443">
                  <c:v>Historic Preservation</c:v>
                </c:pt>
                <c:pt idx="444">
                  <c:v>Homemaker</c:v>
                </c:pt>
                <c:pt idx="445">
                  <c:v>Horticulture</c:v>
                </c:pt>
                <c:pt idx="446">
                  <c:v>Horticulture (Admin)</c:v>
                </c:pt>
                <c:pt idx="447">
                  <c:v>Hospital</c:v>
                </c:pt>
                <c:pt idx="448">
                  <c:v>Hospitality &amp; Events</c:v>
                </c:pt>
                <c:pt idx="449">
                  <c:v>Household Services</c:v>
                </c:pt>
                <c:pt idx="450">
                  <c:v>Housekeeper/cook</c:v>
                </c:pt>
                <c:pt idx="451">
                  <c:v>HRO</c:v>
                </c:pt>
                <c:pt idx="452">
                  <c:v>Human Capital Management</c:v>
                </c:pt>
                <c:pt idx="453">
                  <c:v>Human Resources</c:v>
                </c:pt>
                <c:pt idx="454">
                  <c:v>Human services</c:v>
                </c:pt>
                <c:pt idx="455">
                  <c:v>Hybrid Nonprofit Higher Education (we are part of a university but our entire budget comes from grants)</c:v>
                </c:pt>
                <c:pt idx="456">
                  <c:v>I have two jobs. Marketing / Business</c:v>
                </c:pt>
                <c:pt idx="457">
                  <c:v>I work at a property tax management company. Not sure where this fits in. Consulting maybe?</c:v>
                </c:pt>
                <c:pt idx="458">
                  <c:v>I work for Indeed.com</c:v>
                </c:pt>
                <c:pt idx="459">
                  <c:v>I work in the finance function of a large global conglomerate</c:v>
                </c:pt>
                <c:pt idx="460">
                  <c:v>I'm currently a student and don't have a job</c:v>
                </c:pt>
                <c:pt idx="461">
                  <c:v>Immigration</c:v>
                </c:pt>
                <c:pt idx="462">
                  <c:v>individual &amp; family services</c:v>
                </c:pt>
                <c:pt idx="463">
                  <c:v>Industrial Cleaning &amp; Non Hazardous Transport</c:v>
                </c:pt>
                <c:pt idx="464">
                  <c:v>Industrial Hygiene</c:v>
                </c:pt>
                <c:pt idx="465">
                  <c:v>Industrial Supply</c:v>
                </c:pt>
                <c:pt idx="466">
                  <c:v>Information</c:v>
                </c:pt>
                <c:pt idx="467">
                  <c:v>Information Management/Archives</c:v>
                </c:pt>
                <c:pt idx="468">
                  <c:v>Information sciences</c:v>
                </c:pt>
                <c:pt idx="469">
                  <c:v>Information services</c:v>
                </c:pt>
                <c:pt idx="470">
                  <c:v>Information services (libraries)</c:v>
                </c:pt>
                <c:pt idx="471">
                  <c:v>Information services (library)</c:v>
                </c:pt>
                <c:pt idx="472">
                  <c:v>Information Services/Libraries</c:v>
                </c:pt>
                <c:pt idx="473">
                  <c:v>Information Technology</c:v>
                </c:pt>
                <c:pt idx="474">
                  <c:v>Information technology (IT)</c:v>
                </c:pt>
                <c:pt idx="475">
                  <c:v>In-House Marketing</c:v>
                </c:pt>
                <c:pt idx="476">
                  <c:v>Instructional Design and Training</c:v>
                </c:pt>
                <c:pt idx="477">
                  <c:v>Instructional Design, Aviation Industry</c:v>
                </c:pt>
                <c:pt idx="478">
                  <c:v>Instructional Designer</c:v>
                </c:pt>
                <c:pt idx="479">
                  <c:v>Insurance</c:v>
                </c:pt>
                <c:pt idx="480">
                  <c:v>Intelligence</c:v>
                </c:pt>
                <c:pt idx="481">
                  <c:v>Interior Design &amp; Architecture</c:v>
                </c:pt>
                <c:pt idx="482">
                  <c:v>Interior Design (commercial)</c:v>
                </c:pt>
                <c:pt idx="483">
                  <c:v>Interior landscaping</c:v>
                </c:pt>
                <c:pt idx="484">
                  <c:v>Internal Communications</c:v>
                </c:pt>
                <c:pt idx="485">
                  <c:v>International defence</c:v>
                </c:pt>
                <c:pt idx="486">
                  <c:v>International Development</c:v>
                </c:pt>
                <c:pt idx="487">
                  <c:v>International development (multilateral donor)</c:v>
                </c:pt>
                <c:pt idx="488">
                  <c:v>International organisations</c:v>
                </c:pt>
                <c:pt idx="489">
                  <c:v>International organization (UN)</c:v>
                </c:pt>
                <c:pt idx="490">
                  <c:v>Internet</c:v>
                </c:pt>
                <c:pt idx="491">
                  <c:v>Interpretation</c:v>
                </c:pt>
                <c:pt idx="492">
                  <c:v>Investing</c:v>
                </c:pt>
                <c:pt idx="493">
                  <c:v>Ipr</c:v>
                </c:pt>
                <c:pt idx="494">
                  <c:v>IT</c:v>
                </c:pt>
                <c:pt idx="495">
                  <c:v>IT MSP</c:v>
                </c:pt>
                <c:pt idx="496">
                  <c:v>IT Security</c:v>
                </c:pt>
                <c:pt idx="497">
                  <c:v>Janitorial</c:v>
                </c:pt>
                <c:pt idx="498">
                  <c:v>Journalism</c:v>
                </c:pt>
                <c:pt idx="499">
                  <c:v>Lab Science (Biotech)</c:v>
                </c:pt>
                <c:pt idx="500">
                  <c:v>Labor</c:v>
                </c:pt>
                <c:pt idx="501">
                  <c:v>labor union</c:v>
                </c:pt>
                <c:pt idx="502">
                  <c:v>Laboratory research</c:v>
                </c:pt>
                <c:pt idx="503">
                  <c:v>labour/professional organization</c:v>
                </c:pt>
                <c:pt idx="504">
                  <c:v>Landed Estate</c:v>
                </c:pt>
                <c:pt idx="505">
                  <c:v>Landscape Architecture</c:v>
                </c:pt>
                <c:pt idx="506">
                  <c:v>Landscape Contracting</c:v>
                </c:pt>
                <c:pt idx="507">
                  <c:v>Landscaping</c:v>
                </c:pt>
                <c:pt idx="508">
                  <c:v>Landscaping/Tree Work</c:v>
                </c:pt>
                <c:pt idx="509">
                  <c:v>Language Services</c:v>
                </c:pt>
                <c:pt idx="510">
                  <c:v>Language Services company, unsure the broad category to use. Our clients are branding agencies, and their clients are frequently (but not always) pharmaceutical companies.</c:v>
                </c:pt>
                <c:pt idx="511">
                  <c:v>Large University Administration</c:v>
                </c:pt>
                <c:pt idx="512">
                  <c:v>Laundry and Rental</c:v>
                </c:pt>
                <c:pt idx="513">
                  <c:v>Law</c:v>
                </c:pt>
                <c:pt idx="514">
                  <c:v>Law Enforcement &amp; Security</c:v>
                </c:pt>
                <c:pt idx="515">
                  <c:v>Law Library</c:v>
                </c:pt>
                <c:pt idx="516">
                  <c:v>Learning &amp; Development</c:v>
                </c:pt>
                <c:pt idx="517">
                  <c:v>Learning and Development</c:v>
                </c:pt>
                <c:pt idx="518">
                  <c:v>Legal Services</c:v>
                </c:pt>
                <c:pt idx="519">
                  <c:v>Leisure, Sport &amp; Tourism</c:v>
                </c:pt>
                <c:pt idx="520">
                  <c:v>Librarian</c:v>
                </c:pt>
                <c:pt idx="521">
                  <c:v>Librarian and Assistant Manager of a library</c:v>
                </c:pt>
                <c:pt idx="522">
                  <c:v>Librarian in legal setting</c:v>
                </c:pt>
                <c:pt idx="523">
                  <c:v>librarian--Contractor for NASA</c:v>
                </c:pt>
                <c:pt idx="524">
                  <c:v>Libraries</c:v>
                </c:pt>
                <c:pt idx="525">
                  <c:v>Libraries &amp; Archives</c:v>
                </c:pt>
                <c:pt idx="526">
                  <c:v>Libraries (Medical)</c:v>
                </c:pt>
                <c:pt idx="527">
                  <c:v>Libraries (Public)</c:v>
                </c:pt>
                <c:pt idx="528">
                  <c:v>Libraries / Archives / Information</c:v>
                </c:pt>
                <c:pt idx="529">
                  <c:v>Libraries and Archives</c:v>
                </c:pt>
                <c:pt idx="530">
                  <c:v>Libraries and Archives (Academic)</c:v>
                </c:pt>
                <c:pt idx="531">
                  <c:v>Libraries/Archives</c:v>
                </c:pt>
                <c:pt idx="532">
                  <c:v>Libraries/Museums/Archives</c:v>
                </c:pt>
                <c:pt idx="533">
                  <c:v>Library</c:v>
                </c:pt>
                <c:pt idx="534">
                  <c:v>Library (its a non-profit and its a govt job - how would I list that? Not all libraries are govt jobs)</c:v>
                </c:pt>
                <c:pt idx="535">
                  <c:v>Library (university)</c:v>
                </c:pt>
                <c:pt idx="536">
                  <c:v>Library and Information Science</c:v>
                </c:pt>
                <c:pt idx="537">
                  <c:v>Library and Information Services</c:v>
                </c:pt>
                <c:pt idx="538">
                  <c:v>Library at a University</c:v>
                </c:pt>
                <c:pt idx="539">
                  <c:v>Library Page (Public county library)</c:v>
                </c:pt>
                <c:pt idx="540">
                  <c:v>Library science / part-time work/study</c:v>
                </c:pt>
                <c:pt idx="541">
                  <c:v>Library Tech for a school system</c:v>
                </c:pt>
                <c:pt idx="542">
                  <c:v>Library/Archive</c:v>
                </c:pt>
                <c:pt idx="543">
                  <c:v>Library/Archive/Research Center</c:v>
                </c:pt>
                <c:pt idx="544">
                  <c:v>Library/archives</c:v>
                </c:pt>
                <c:pt idx="545">
                  <c:v>Library/Information managment</c:v>
                </c:pt>
                <c:pt idx="546">
                  <c:v>Library--public</c:v>
                </c:pt>
                <c:pt idx="547">
                  <c:v>Life science capability development</c:v>
                </c:pt>
                <c:pt idx="548">
                  <c:v>life sciences</c:v>
                </c:pt>
                <c:pt idx="549">
                  <c:v>Life sciences (not in academia)</c:v>
                </c:pt>
                <c:pt idx="550">
                  <c:v>Literature</c:v>
                </c:pt>
                <c:pt idx="551">
                  <c:v>Lobbying</c:v>
                </c:pt>
                <c:pt idx="552">
                  <c:v>Lobbying and consulting</c:v>
                </c:pt>
                <c:pt idx="553">
                  <c:v>Logistics</c:v>
                </c:pt>
                <c:pt idx="554">
                  <c:v>Low-Voltage Equipment</c:v>
                </c:pt>
                <c:pt idx="555">
                  <c:v>Luxury Fashion</c:v>
                </c:pt>
                <c:pt idx="556">
                  <c:v>Maintenance</c:v>
                </c:pt>
                <c:pt idx="557">
                  <c:v>Management Consulting</c:v>
                </c:pt>
                <c:pt idx="558">
                  <c:v>Manufacturing</c:v>
                </c:pt>
                <c:pt idx="559">
                  <c:v>Manufacturing (medical devices)</c:v>
                </c:pt>
                <c:pt idx="560">
                  <c:v>Manufacturing (personal care)</c:v>
                </c:pt>
                <c:pt idx="561">
                  <c:v>Manufacturing (pharmaceuticals)</c:v>
                </c:pt>
                <c:pt idx="562">
                  <c:v>Manufacturing : corporate admin support</c:v>
                </c:pt>
                <c:pt idx="563">
                  <c:v>Manufacturing and distributing</c:v>
                </c:pt>
                <c:pt idx="564">
                  <c:v>manufacturing security systems</c:v>
                </c:pt>
                <c:pt idx="565">
                  <c:v>Manufacturing, Chemical</c:v>
                </c:pt>
                <c:pt idx="566">
                  <c:v>Manufacturing/Consumer Packaged Goods</c:v>
                </c:pt>
                <c:pt idx="567">
                  <c:v>Manufacturing/Wholesale</c:v>
                </c:pt>
                <c:pt idx="568">
                  <c:v>Maritime</c:v>
                </c:pt>
                <c:pt idx="569">
                  <c:v>Market Research</c:v>
                </c:pt>
                <c:pt idx="570">
                  <c:v>Marketing at a Non Profit</c:v>
                </c:pt>
                <c:pt idx="571">
                  <c:v>Marketing technology</c:v>
                </c:pt>
                <c:pt idx="572">
                  <c:v>Marketing, Advertising &amp; PR</c:v>
                </c:pt>
                <c:pt idx="573">
                  <c:v>MedComms</c:v>
                </c:pt>
                <c:pt idx="574">
                  <c:v>Media &amp; Digital</c:v>
                </c:pt>
                <c:pt idx="575">
                  <c:v>Medica education</c:v>
                </c:pt>
                <c:pt idx="576">
                  <c:v>Medical communications</c:v>
                </c:pt>
                <c:pt idx="577">
                  <c:v>Medical Device</c:v>
                </c:pt>
                <c:pt idx="578">
                  <c:v>Medical Devices</c:v>
                </c:pt>
                <c:pt idx="579">
                  <c:v>Medical Interpreter -(Spanish)</c:v>
                </c:pt>
                <c:pt idx="580">
                  <c:v>Medical Library</c:v>
                </c:pt>
                <c:pt idx="581">
                  <c:v>Medical Research</c:v>
                </c:pt>
                <c:pt idx="582">
                  <c:v>Medical Sciences</c:v>
                </c:pt>
                <c:pt idx="583">
                  <c:v>Medical supply Wholesale &amp; Warehousing</c:v>
                </c:pt>
                <c:pt idx="584">
                  <c:v>Medical technology</c:v>
                </c:pt>
                <c:pt idx="585">
                  <c:v>Medical/Pharmaceutical</c:v>
                </c:pt>
                <c:pt idx="586">
                  <c:v>mental health</c:v>
                </c:pt>
                <c:pt idx="587">
                  <c:v>Mental health therapist</c:v>
                </c:pt>
                <c:pt idx="588">
                  <c:v>Military</c:v>
                </c:pt>
                <c:pt idx="589">
                  <c:v>Mining</c:v>
                </c:pt>
                <c:pt idx="590">
                  <c:v>Mining &amp; Mineral Processing</c:v>
                </c:pt>
                <c:pt idx="591">
                  <c:v>Mining and natural resources</c:v>
                </c:pt>
                <c:pt idx="592">
                  <c:v>Mining/Mineral Exploration</c:v>
                </c:pt>
                <c:pt idx="593">
                  <c:v>Mining/Resource Extraction</c:v>
                </c:pt>
                <c:pt idx="594">
                  <c:v>Ministry</c:v>
                </c:pt>
                <c:pt idx="595">
                  <c:v>Mortgage</c:v>
                </c:pt>
                <c:pt idx="596">
                  <c:v>Multilateral Organisation</c:v>
                </c:pt>
                <c:pt idx="597">
                  <c:v>municipal (public) libraries</c:v>
                </c:pt>
                <c:pt idx="598">
                  <c:v>Municipal Government (Library)</c:v>
                </c:pt>
                <c:pt idx="599">
                  <c:v>Municipal library</c:v>
                </c:pt>
                <c:pt idx="600">
                  <c:v>Museum</c:v>
                </c:pt>
                <c:pt idx="601">
                  <c:v>Museum - Nonprofit</c:v>
                </c:pt>
                <c:pt idx="602">
                  <c:v>Museum (&lt;20 employees)</c:v>
                </c:pt>
                <c:pt idx="603">
                  <c:v>Museum (University Affiliated)</c:v>
                </c:pt>
                <c:pt idx="604">
                  <c:v>Museum education</c:v>
                </c:pt>
                <c:pt idx="605">
                  <c:v>Museum Library</c:v>
                </c:pt>
                <c:pt idx="606">
                  <c:v>Museums</c:v>
                </c:pt>
                <c:pt idx="607">
                  <c:v>Museums &amp; archives</c:v>
                </c:pt>
                <c:pt idx="608">
                  <c:v>museums &amp; archives (not sure where this would fall)</c:v>
                </c:pt>
                <c:pt idx="609">
                  <c:v>Museums: Nonprofit</c:v>
                </c:pt>
                <c:pt idx="610">
                  <c:v>Music</c:v>
                </c:pt>
                <c:pt idx="611">
                  <c:v>Music Licensing</c:v>
                </c:pt>
                <c:pt idx="612">
                  <c:v>music therapy</c:v>
                </c:pt>
                <c:pt idx="613">
                  <c:v>Music, education</c:v>
                </c:pt>
                <c:pt idx="614">
                  <c:v>Music: freelance, performing and education</c:v>
                </c:pt>
                <c:pt idx="615">
                  <c:v>My company sells &amp; services various types of printers, mostly Kyocera.</c:v>
                </c:pt>
                <c:pt idx="616">
                  <c:v>National laboratory</c:v>
                </c:pt>
                <c:pt idx="617">
                  <c:v>Natural resources</c:v>
                </c:pt>
                <c:pt idx="618">
                  <c:v>Non profit theater</c:v>
                </c:pt>
                <c:pt idx="619">
                  <c:v>Nonprofit - legal department</c:v>
                </c:pt>
                <c:pt idx="620">
                  <c:v>Nonprofit - LORT D Theater</c:v>
                </c:pt>
                <c:pt idx="621">
                  <c:v>Nonprofit association</c:v>
                </c:pt>
                <c:pt idx="622">
                  <c:v>Non-profit health care (I couldnΓÇÖt select both)</c:v>
                </c:pt>
                <c:pt idx="623">
                  <c:v>Nonprofit scholarly society publisher</c:v>
                </c:pt>
                <c:pt idx="624">
                  <c:v>Non-profit Theatre</c:v>
                </c:pt>
                <c:pt idx="625">
                  <c:v>Nonprofits</c:v>
                </c:pt>
                <c:pt idx="626">
                  <c:v>Not for profit education consultancy</c:v>
                </c:pt>
                <c:pt idx="627">
                  <c:v>not-for-profit health research consulting</c:v>
                </c:pt>
                <c:pt idx="628">
                  <c:v>not-for-profit membership organization</c:v>
                </c:pt>
                <c:pt idx="629">
                  <c:v>Nuclear research</c:v>
                </c:pt>
                <c:pt idx="630">
                  <c:v>Obligatory Military service</c:v>
                </c:pt>
                <c:pt idx="631">
                  <c:v>oceanography research</c:v>
                </c:pt>
                <c:pt idx="632">
                  <c:v>Office Admin</c:v>
                </c:pt>
                <c:pt idx="633">
                  <c:v>Office Administration</c:v>
                </c:pt>
                <c:pt idx="634">
                  <c:v>Oil</c:v>
                </c:pt>
                <c:pt idx="635">
                  <c:v>Oil &amp; Gas</c:v>
                </c:pt>
                <c:pt idx="636">
                  <c:v>Oil &amp; Gas - Non Destructive Testing</c:v>
                </c:pt>
                <c:pt idx="637">
                  <c:v>Oil and Gas</c:v>
                </c:pt>
                <c:pt idx="638">
                  <c:v>Oil and gas exploration</c:v>
                </c:pt>
                <c:pt idx="639">
                  <c:v>Oil and Gas Safety Training</c:v>
                </c:pt>
                <c:pt idx="640">
                  <c:v>Oilfield adjacent</c:v>
                </c:pt>
                <c:pt idx="641">
                  <c:v>Online education</c:v>
                </c:pt>
                <c:pt idx="642">
                  <c:v>Online education startup (non-technical role)</c:v>
                </c:pt>
                <c:pt idx="643">
                  <c:v>Online learning</c:v>
                </c:pt>
                <c:pt idx="644">
                  <c:v>Operational Training</c:v>
                </c:pt>
                <c:pt idx="645">
                  <c:v>Operations</c:v>
                </c:pt>
                <c:pt idx="646">
                  <c:v>Organizational Development</c:v>
                </c:pt>
                <c:pt idx="647">
                  <c:v>Organized Labor</c:v>
                </c:pt>
                <c:pt idx="648">
                  <c:v>Outdoor industry/repair and maintenance</c:v>
                </c:pt>
                <c:pt idx="649">
                  <c:v>Outsourced Customer Service/Tech Support Call Centre</c:v>
                </c:pt>
                <c:pt idx="650">
                  <c:v>Outsourcing Services</c:v>
                </c:pt>
                <c:pt idx="651">
                  <c:v>Paid student intern in Tech</c:v>
                </c:pt>
                <c:pt idx="652">
                  <c:v>parking</c:v>
                </c:pt>
                <c:pt idx="653">
                  <c:v>Parks and recreation, land management but with customer service included</c:v>
                </c:pt>
                <c:pt idx="654">
                  <c:v>Patent translation</c:v>
                </c:pt>
                <c:pt idx="655">
                  <c:v>Payment Processing</c:v>
                </c:pt>
                <c:pt idx="656">
                  <c:v>Payroll Software</c:v>
                </c:pt>
                <c:pt idx="657">
                  <c:v>Pension Benefit Administration</c:v>
                </c:pt>
                <c:pt idx="658">
                  <c:v>Per Sitter</c:v>
                </c:pt>
                <c:pt idx="659">
                  <c:v>Performing Arts</c:v>
                </c:pt>
                <c:pt idx="660">
                  <c:v>Pest Control</c:v>
                </c:pt>
                <c:pt idx="661">
                  <c:v>Pet</c:v>
                </c:pt>
                <c:pt idx="662">
                  <c:v>Pet Care</c:v>
                </c:pt>
                <c:pt idx="663">
                  <c:v>Pet care industry</c:v>
                </c:pt>
                <c:pt idx="664">
                  <c:v>Pet care industry (dog training/walking)</c:v>
                </c:pt>
                <c:pt idx="665">
                  <c:v>Pet care/grooming</c:v>
                </c:pt>
                <c:pt idx="666">
                  <c:v>Petroleum</c:v>
                </c:pt>
                <c:pt idx="667">
                  <c:v>Pharma</c:v>
                </c:pt>
                <c:pt idx="668">
                  <c:v>Pharma &amp; Biotech</c:v>
                </c:pt>
                <c:pt idx="669">
                  <c:v>pharma / medical device design and manufacturing</c:v>
                </c:pt>
                <c:pt idx="670">
                  <c:v>Pharma R&amp;D</c:v>
                </c:pt>
                <c:pt idx="671">
                  <c:v>Pharma research</c:v>
                </c:pt>
                <c:pt idx="672">
                  <c:v>Pharma/ Research</c:v>
                </c:pt>
                <c:pt idx="673">
                  <c:v>Pharma/Biotech</c:v>
                </c:pt>
                <c:pt idx="674">
                  <c:v>Pharma/biotechnology</c:v>
                </c:pt>
                <c:pt idx="675">
                  <c:v>Pharmaceitical manufacturing</c:v>
                </c:pt>
                <c:pt idx="676">
                  <c:v>Pharmaceutical</c:v>
                </c:pt>
                <c:pt idx="677">
                  <c:v>Pharmaceutical company</c:v>
                </c:pt>
                <c:pt idx="678">
                  <c:v>Pharmaceutical Development</c:v>
                </c:pt>
                <c:pt idx="679">
                  <c:v>Pharmaceutical Industry</c:v>
                </c:pt>
                <c:pt idx="680">
                  <c:v>Pharmaceutical Manufacturing</c:v>
                </c:pt>
                <c:pt idx="681">
                  <c:v>Pharmaceutical R&amp;D</c:v>
                </c:pt>
                <c:pt idx="682">
                  <c:v>Pharmaceutical research</c:v>
                </c:pt>
                <c:pt idx="683">
                  <c:v>Pharmaceutical research &amp; development</c:v>
                </c:pt>
                <c:pt idx="684">
                  <c:v>Pharmaceutical research (chemist)</c:v>
                </c:pt>
                <c:pt idx="685">
                  <c:v>Pharmaceutical/Biotech</c:v>
                </c:pt>
                <c:pt idx="686">
                  <c:v>Pharmaceutical/biotechnology</c:v>
                </c:pt>
                <c:pt idx="687">
                  <c:v>Pharmaceutical/Contract Research Organization</c:v>
                </c:pt>
                <c:pt idx="688">
                  <c:v>Pharmaceuticals</c:v>
                </c:pt>
                <c:pt idx="689">
                  <c:v>Pharmaceuticals / Biotech</c:v>
                </c:pt>
                <c:pt idx="690">
                  <c:v>Pharmaceuticals R&amp;D</c:v>
                </c:pt>
                <c:pt idx="691">
                  <c:v>Pharmaceuticals/Biotechnology</c:v>
                </c:pt>
                <c:pt idx="692">
                  <c:v>Pharmacuticals</c:v>
                </c:pt>
                <c:pt idx="693">
                  <c:v>PhD</c:v>
                </c:pt>
                <c:pt idx="694">
                  <c:v>Philanthropy</c:v>
                </c:pt>
                <c:pt idx="695">
                  <c:v>Physical sciences</c:v>
                </c:pt>
                <c:pt idx="696">
                  <c:v>Planning</c:v>
                </c:pt>
                <c:pt idx="697">
                  <c:v>Plumbing</c:v>
                </c:pt>
                <c:pt idx="698">
                  <c:v>Policy research</c:v>
                </c:pt>
                <c:pt idx="699">
                  <c:v>political campaign</c:v>
                </c:pt>
                <c:pt idx="700">
                  <c:v>Political Campaigning</c:v>
                </c:pt>
                <c:pt idx="701">
                  <c:v>Political Campaigns</c:v>
                </c:pt>
                <c:pt idx="702">
                  <c:v>Political Consulting</c:v>
                </c:pt>
                <c:pt idx="703">
                  <c:v>Political Research</c:v>
                </c:pt>
                <c:pt idx="704">
                  <c:v>Politics</c:v>
                </c:pt>
                <c:pt idx="705">
                  <c:v>Politics/campaigns</c:v>
                </c:pt>
                <c:pt idx="706">
                  <c:v>Politics/Government Relations</c:v>
                </c:pt>
                <c:pt idx="707">
                  <c:v>Preclinical Research</c:v>
                </c:pt>
                <c:pt idx="708">
                  <c:v>Pre-primary education</c:v>
                </c:pt>
                <c:pt idx="709">
                  <c:v>Print / Mail</c:v>
                </c:pt>
                <c:pt idx="710">
                  <c:v>Print Distributor</c:v>
                </c:pt>
                <c:pt idx="711">
                  <c:v>Print publishing</c:v>
                </c:pt>
                <c:pt idx="712">
                  <c:v>Printing</c:v>
                </c:pt>
                <c:pt idx="713">
                  <c:v>Private company, federal contractor</c:v>
                </c:pt>
                <c:pt idx="714">
                  <c:v>Private Equity</c:v>
                </c:pt>
                <c:pt idx="715">
                  <c:v>Private investigator at large firm</c:v>
                </c:pt>
                <c:pt idx="716">
                  <c:v>Private Sector Emergency Management</c:v>
                </c:pt>
                <c:pt idx="717">
                  <c:v>Probiotics</c:v>
                </c:pt>
                <c:pt idx="718">
                  <c:v>Procurement</c:v>
                </c:pt>
                <c:pt idx="719">
                  <c:v>Procurement/Sourcing/Operations</c:v>
                </c:pt>
                <c:pt idx="720">
                  <c:v>Product Management</c:v>
                </c:pt>
                <c:pt idx="721">
                  <c:v>Production and Manufacturing</c:v>
                </c:pt>
                <c:pt idx="722">
                  <c:v>Professional Association</c:v>
                </c:pt>
                <c:pt idx="723">
                  <c:v>Professional Association in Finance</c:v>
                </c:pt>
                <c:pt idx="724">
                  <c:v>Professional Public Librarian</c:v>
                </c:pt>
                <c:pt idx="725">
                  <c:v>Professional regulation</c:v>
                </c:pt>
                <c:pt idx="726">
                  <c:v>Professional services</c:v>
                </c:pt>
                <c:pt idx="727">
                  <c:v>Professional services / architecture</c:v>
                </c:pt>
                <c:pt idx="728">
                  <c:v>Professional training</c:v>
                </c:pt>
                <c:pt idx="729">
                  <c:v>Program management</c:v>
                </c:pt>
                <c:pt idx="730">
                  <c:v>project management</c:v>
                </c:pt>
                <c:pt idx="731">
                  <c:v>Property Management</c:v>
                </c:pt>
                <c:pt idx="732">
                  <c:v>Property or Construction</c:v>
                </c:pt>
                <c:pt idx="733">
                  <c:v>Protective coatings</c:v>
                </c:pt>
                <c:pt idx="734">
                  <c:v>Psychologist</c:v>
                </c:pt>
                <c:pt idx="735">
                  <c:v>Psychology</c:v>
                </c:pt>
                <c:pt idx="736">
                  <c:v>Public affairs / PR</c:v>
                </c:pt>
                <c:pt idx="737">
                  <c:v>Public health</c:v>
                </c:pt>
                <c:pt idx="738">
                  <c:v>Public health (not medical)</c:v>
                </c:pt>
                <c:pt idx="739">
                  <c:v>Public health in higher education</c:v>
                </c:pt>
                <c:pt idx="740">
                  <c:v>Public Health Research</c:v>
                </c:pt>
                <c:pt idx="741">
                  <c:v>Public Health- state level</c:v>
                </c:pt>
                <c:pt idx="742">
                  <c:v>Public Health, local government</c:v>
                </c:pt>
                <c:pt idx="743">
                  <c:v>Public Librarian</c:v>
                </c:pt>
                <c:pt idx="744">
                  <c:v>Public Libraries</c:v>
                </c:pt>
                <c:pt idx="745">
                  <c:v>Public library</c:v>
                </c:pt>
                <c:pt idx="746">
                  <c:v>Public Library (might be considered Government, but that always seems an odd designation...)</c:v>
                </c:pt>
                <c:pt idx="747">
                  <c:v>Public Library (Non-profit, but also government?)</c:v>
                </c:pt>
                <c:pt idx="748">
                  <c:v>Public Library (technically City Govt.?)</c:v>
                </c:pt>
                <c:pt idx="749">
                  <c:v>Public Opinion Research</c:v>
                </c:pt>
                <c:pt idx="750">
                  <c:v>Public Policy</c:v>
                </c:pt>
                <c:pt idx="751">
                  <c:v>Public safety</c:v>
                </c:pt>
                <c:pt idx="752">
                  <c:v>Public/Environmental Health</c:v>
                </c:pt>
                <c:pt idx="753">
                  <c:v>Public/Research Library</c:v>
                </c:pt>
                <c:pt idx="754">
                  <c:v>Publications</c:v>
                </c:pt>
                <c:pt idx="755">
                  <c:v>Publishibg</c:v>
                </c:pt>
                <c:pt idx="756">
                  <c:v>Publishing</c:v>
                </c:pt>
                <c:pt idx="757">
                  <c:v>Publishing (academic)</c:v>
                </c:pt>
                <c:pt idx="758">
                  <c:v>Publishing (book)</c:v>
                </c:pt>
                <c:pt idx="759">
                  <c:v>Publishing, content as a service</c:v>
                </c:pt>
                <c:pt idx="760">
                  <c:v>publishing/edtech</c:v>
                </c:pt>
                <c:pt idx="761">
                  <c:v>Publishing: Science, Academic, Technical</c:v>
                </c:pt>
                <c:pt idx="762">
                  <c:v>Purchasing</c:v>
                </c:pt>
                <c:pt idx="763">
                  <c:v>Quality Assurance</c:v>
                </c:pt>
                <c:pt idx="764">
                  <c:v>Quality Assurance Laboratory</c:v>
                </c:pt>
                <c:pt idx="765">
                  <c:v>R&amp;D</c:v>
                </c:pt>
                <c:pt idx="766">
                  <c:v>R&amp;D in Manufacturing</c:v>
                </c:pt>
                <c:pt idx="767">
                  <c:v>Real Estate</c:v>
                </c:pt>
                <c:pt idx="768">
                  <c:v>Real Estate / Housing</c:v>
                </c:pt>
                <c:pt idx="769">
                  <c:v>Real Estate Affordable Housing</c:v>
                </c:pt>
                <c:pt idx="770">
                  <c:v>Real Estate Association</c:v>
                </c:pt>
                <c:pt idx="771">
                  <c:v>Real Estate Corp. Office/not a Realtor</c:v>
                </c:pt>
                <c:pt idx="772">
                  <c:v>Real Estate customer care</c:v>
                </c:pt>
                <c:pt idx="773">
                  <c:v>Real Estate Development</c:v>
                </c:pt>
                <c:pt idx="774">
                  <c:v>Real Estate Investment</c:v>
                </c:pt>
                <c:pt idx="775">
                  <c:v>Real Estate Investment Support</c:v>
                </c:pt>
                <c:pt idx="776">
                  <c:v>Real estate servicea</c:v>
                </c:pt>
                <c:pt idx="777">
                  <c:v>Real estate services</c:v>
                </c:pt>
                <c:pt idx="778">
                  <c:v>Real estate software</c:v>
                </c:pt>
                <c:pt idx="779">
                  <c:v>Real Estate Title Company</c:v>
                </c:pt>
                <c:pt idx="780">
                  <c:v>Real estate valuation</c:v>
                </c:pt>
                <c:pt idx="781">
                  <c:v>Real Estate/ Mortgage</c:v>
                </c:pt>
                <c:pt idx="782">
                  <c:v>Real Estate/Development</c:v>
                </c:pt>
                <c:pt idx="783">
                  <c:v>Real estate: title &amp; escrow</c:v>
                </c:pt>
                <c:pt idx="784">
                  <c:v>Real World Evidence (data for pharma research)</c:v>
                </c:pt>
                <c:pt idx="785">
                  <c:v>Recruitment or HR</c:v>
                </c:pt>
                <c:pt idx="786">
                  <c:v>Regulatory Affairs</c:v>
                </c:pt>
                <c:pt idx="787">
                  <c:v>Regulatory Affairs- nutraceuticals</c:v>
                </c:pt>
                <c:pt idx="788">
                  <c:v>Religion</c:v>
                </c:pt>
                <c:pt idx="789">
                  <c:v>Religion/church</c:v>
                </c:pt>
                <c:pt idx="790">
                  <c:v>Religious</c:v>
                </c:pt>
                <c:pt idx="791">
                  <c:v>Religious (church)</c:v>
                </c:pt>
                <c:pt idx="792">
                  <c:v>Religious (synagogue)</c:v>
                </c:pt>
                <c:pt idx="793">
                  <c:v>religious educator</c:v>
                </c:pt>
                <c:pt idx="794">
                  <c:v>Religious institute</c:v>
                </c:pt>
                <c:pt idx="795">
                  <c:v>Religious institution</c:v>
                </c:pt>
                <c:pt idx="796">
                  <c:v>Renewable energy</c:v>
                </c:pt>
                <c:pt idx="797">
                  <c:v>Renewable Energy Development</c:v>
                </c:pt>
                <c:pt idx="798">
                  <c:v>Renewable fuels</c:v>
                </c:pt>
                <c:pt idx="799">
                  <c:v>Repair facility for heavy duty trucks</c:v>
                </c:pt>
                <c:pt idx="800">
                  <c:v>Research</c:v>
                </c:pt>
                <c:pt idx="801">
                  <c:v>Research - academic</c:v>
                </c:pt>
                <c:pt idx="802">
                  <c:v>Research - Public Health</c:v>
                </c:pt>
                <c:pt idx="803">
                  <c:v>Research &amp; Development</c:v>
                </c:pt>
                <c:pt idx="804">
                  <c:v>Research &amp; Development (Defense Industry)</c:v>
                </c:pt>
                <c:pt idx="805">
                  <c:v>Research &amp; Development (Physical Sciences)</c:v>
                </c:pt>
                <c:pt idx="806">
                  <c:v>Research (health)</c:v>
                </c:pt>
                <c:pt idx="807">
                  <c:v>Research / Gov</c:v>
                </c:pt>
                <c:pt idx="808">
                  <c:v>Research Administration</c:v>
                </c:pt>
                <c:pt idx="809">
                  <c:v>Research and development</c:v>
                </c:pt>
                <c:pt idx="810">
                  <c:v>Research and Development Academia</c:v>
                </c:pt>
                <c:pt idx="811">
                  <c:v>Research and Development, Food and Beverage</c:v>
                </c:pt>
                <c:pt idx="812">
                  <c:v>Research and Evaluation</c:v>
                </c:pt>
                <c:pt idx="813">
                  <c:v>Research at a National Laboratory</c:v>
                </c:pt>
                <c:pt idx="814">
                  <c:v>Research at a State University</c:v>
                </c:pt>
                <c:pt idx="815">
                  <c:v>Research Institute</c:v>
                </c:pt>
                <c:pt idx="816">
                  <c:v>Research Science</c:v>
                </c:pt>
                <c:pt idx="817">
                  <c:v>Research Scientist, Pharma</c:v>
                </c:pt>
                <c:pt idx="818">
                  <c:v>Research/Academia</c:v>
                </c:pt>
                <c:pt idx="819">
                  <c:v>Research/Social Science</c:v>
                </c:pt>
                <c:pt idx="820">
                  <c:v>Restaurant</c:v>
                </c:pt>
                <c:pt idx="821">
                  <c:v>Restaurant Group</c:v>
                </c:pt>
                <c:pt idx="822">
                  <c:v>Restaurant/Food Service</c:v>
                </c:pt>
                <c:pt idx="823">
                  <c:v>Restaurant/Service</c:v>
                </c:pt>
                <c:pt idx="824">
                  <c:v>Restaurants &amp; Hospitality</c:v>
                </c:pt>
                <c:pt idx="825">
                  <c:v>restoration</c:v>
                </c:pt>
                <c:pt idx="826">
                  <c:v>Retail</c:v>
                </c:pt>
                <c:pt idx="827">
                  <c:v>Retail call center</c:v>
                </c:pt>
                <c:pt idx="828">
                  <c:v>Retail mid level management</c:v>
                </c:pt>
                <c:pt idx="829">
                  <c:v>Retail pharmacy</c:v>
                </c:pt>
                <c:pt idx="830">
                  <c:v>Retail real estate</c:v>
                </c:pt>
                <c:pt idx="831">
                  <c:v>Retired</c:v>
                </c:pt>
                <c:pt idx="832">
                  <c:v>Rideshare</c:v>
                </c:pt>
                <c:pt idx="833">
                  <c:v>Rural electrification</c:v>
                </c:pt>
                <c:pt idx="834">
                  <c:v>Saas</c:v>
                </c:pt>
                <c:pt idx="835">
                  <c:v>Saas company/software</c:v>
                </c:pt>
                <c:pt idx="836">
                  <c:v>Sailing Instructor</c:v>
                </c:pt>
                <c:pt idx="837">
                  <c:v>Sales</c:v>
                </c:pt>
                <c:pt idx="838">
                  <c:v>Sales Operations</c:v>
                </c:pt>
                <c:pt idx="839">
                  <c:v>School District Pre-K-12</c:v>
                </c:pt>
                <c:pt idx="840">
                  <c:v>Science</c:v>
                </c:pt>
                <c:pt idx="841">
                  <c:v>Science - QC lab</c:v>
                </c:pt>
                <c:pt idx="842">
                  <c:v>Science (Chemistry R&amp;D)</c:v>
                </c:pt>
                <c:pt idx="843">
                  <c:v>Science (Laboratory)</c:v>
                </c:pt>
                <c:pt idx="844">
                  <c:v>Science (Research, Biology)</c:v>
                </c:pt>
                <c:pt idx="845">
                  <c:v>Science academia</c:v>
                </c:pt>
                <c:pt idx="846">
                  <c:v>Science and Natural Resource Management</c:v>
                </c:pt>
                <c:pt idx="847">
                  <c:v>Science and reasearch</c:v>
                </c:pt>
                <c:pt idx="848">
                  <c:v>Science publishing</c:v>
                </c:pt>
                <c:pt idx="849">
                  <c:v>Science research</c:v>
                </c:pt>
                <c:pt idx="850">
                  <c:v>Science Research, government</c:v>
                </c:pt>
                <c:pt idx="851">
                  <c:v>Science/Biotech</c:v>
                </c:pt>
                <c:pt idx="852">
                  <c:v>Science/government</c:v>
                </c:pt>
                <c:pt idx="853">
                  <c:v>Science/Research</c:v>
                </c:pt>
                <c:pt idx="854">
                  <c:v>Science/Research (Academia)</c:v>
                </c:pt>
                <c:pt idx="855">
                  <c:v>Science/research non-academic</c:v>
                </c:pt>
                <c:pt idx="856">
                  <c:v>Sciences</c:v>
                </c:pt>
                <c:pt idx="857">
                  <c:v>Scientific</c:v>
                </c:pt>
                <c:pt idx="858">
                  <c:v>Scientific analysis</c:v>
                </c:pt>
                <c:pt idx="859">
                  <c:v>Scientific publishing</c:v>
                </c:pt>
                <c:pt idx="860">
                  <c:v>Scientific R&amp;D</c:v>
                </c:pt>
                <c:pt idx="861">
                  <c:v>Scientific Research</c:v>
                </c:pt>
                <c:pt idx="862">
                  <c:v>Scientific research (industry)</c:v>
                </c:pt>
                <c:pt idx="863">
                  <c:v>Scientist</c:v>
                </c:pt>
                <c:pt idx="864">
                  <c:v>Security</c:v>
                </c:pt>
                <c:pt idx="865">
                  <c:v>Service</c:v>
                </c:pt>
                <c:pt idx="866">
                  <c:v>Service and repair</c:v>
                </c:pt>
                <c:pt idx="867">
                  <c:v>Shared office space</c:v>
                </c:pt>
                <c:pt idx="868">
                  <c:v>Sign Language Interpreter, Community</c:v>
                </c:pt>
                <c:pt idx="869">
                  <c:v>Skilled trade</c:v>
                </c:pt>
                <c:pt idx="870">
                  <c:v>Small business/service company</c:v>
                </c:pt>
                <c:pt idx="871">
                  <c:v>Social networks</c:v>
                </c:pt>
                <c:pt idx="872">
                  <c:v>Social research</c:v>
                </c:pt>
                <c:pt idx="873">
                  <c:v>Social science</c:v>
                </c:pt>
                <c:pt idx="874">
                  <c:v>social science research - not quite academia, not quite nonprofit, not quite consulting</c:v>
                </c:pt>
                <c:pt idx="875">
                  <c:v>Social sciences research</c:v>
                </c:pt>
                <c:pt idx="876">
                  <c:v>Social Work</c:v>
                </c:pt>
                <c:pt idx="877">
                  <c:v>Soft Drinks Manufacturing</c:v>
                </c:pt>
                <c:pt idx="878">
                  <c:v>Software</c:v>
                </c:pt>
                <c:pt idx="879">
                  <c:v>Software as a Service SaaS</c:v>
                </c:pt>
                <c:pt idx="880">
                  <c:v>Software Development</c:v>
                </c:pt>
                <c:pt idx="881">
                  <c:v>Software Development / IT</c:v>
                </c:pt>
                <c:pt idx="882">
                  <c:v>Software Products</c:v>
                </c:pt>
                <c:pt idx="883">
                  <c:v>Software/programming</c:v>
                </c:pt>
                <c:pt idx="884">
                  <c:v>Soldier</c:v>
                </c:pt>
                <c:pt idx="885">
                  <c:v>Sourcing &amp; Procurement</c:v>
                </c:pt>
                <c:pt idx="886">
                  <c:v>Space</c:v>
                </c:pt>
                <c:pt idx="887">
                  <c:v>Special Collections Library</c:v>
                </c:pt>
                <c:pt idx="888">
                  <c:v>Specialist clothing</c:v>
                </c:pt>
                <c:pt idx="889">
                  <c:v>Specialist policy consulting/research</c:v>
                </c:pt>
                <c:pt idx="890">
                  <c:v>Sports</c:v>
                </c:pt>
                <c:pt idx="891">
                  <c:v>Staffing &amp; workforce solutions</c:v>
                </c:pt>
                <c:pt idx="892">
                  <c:v>Staffing agency</c:v>
                </c:pt>
                <c:pt idx="893">
                  <c:v>Staffing Firm</c:v>
                </c:pt>
                <c:pt idx="894">
                  <c:v>Staffing Industrry</c:v>
                </c:pt>
                <c:pt idx="895">
                  <c:v>State and federal contractor</c:v>
                </c:pt>
                <c:pt idx="896">
                  <c:v>State DOT</c:v>
                </c:pt>
                <c:pt idx="897">
                  <c:v>State-level public transportation agency</c:v>
                </c:pt>
                <c:pt idx="898">
                  <c:v>STEM medical research</c:v>
                </c:pt>
                <c:pt idx="899">
                  <c:v>STEM research</c:v>
                </c:pt>
                <c:pt idx="900">
                  <c:v>Storage Facility</c:v>
                </c:pt>
                <c:pt idx="901">
                  <c:v>Strategy</c:v>
                </c:pt>
                <c:pt idx="902">
                  <c:v>strategy consulting</c:v>
                </c:pt>
                <c:pt idx="903">
                  <c:v>Student</c:v>
                </c:pt>
                <c:pt idx="904">
                  <c:v>student paid intern in computing</c:v>
                </c:pt>
                <c:pt idx="905">
                  <c:v>Subsidized Seniors Housing</c:v>
                </c:pt>
                <c:pt idx="906">
                  <c:v>Summer camp</c:v>
                </c:pt>
                <c:pt idx="907">
                  <c:v>Supply Chain</c:v>
                </c:pt>
                <c:pt idx="908">
                  <c:v>Supply Chain Distribution</c:v>
                </c:pt>
                <c:pt idx="909">
                  <c:v>Supply Chain Operations</c:v>
                </c:pt>
                <c:pt idx="910">
                  <c:v>Supply Chain!</c:v>
                </c:pt>
                <c:pt idx="911">
                  <c:v>Survey methodology</c:v>
                </c:pt>
                <c:pt idx="912">
                  <c:v>Survey Research/Public Policy Research</c:v>
                </c:pt>
                <c:pt idx="913">
                  <c:v>Surveying</c:v>
                </c:pt>
                <c:pt idx="914">
                  <c:v>Synthetic Chemical Manufacturing</c:v>
                </c:pt>
                <c:pt idx="915">
                  <c:v>Tabletop Games Publishing</c:v>
                </c:pt>
                <c:pt idx="916">
                  <c:v>Tabletop Gaming</c:v>
                </c:pt>
                <c:pt idx="917">
                  <c:v>Tailoring Service</c:v>
                </c:pt>
                <c:pt idx="918">
                  <c:v>Tech</c:v>
                </c:pt>
                <c:pt idx="919">
                  <c:v>Technical writing</c:v>
                </c:pt>
                <c:pt idx="920">
                  <c:v>Technical/Cybersecurity</c:v>
                </c:pt>
                <c:pt idx="921">
                  <c:v>Technical/IT</c:v>
                </c:pt>
                <c:pt idx="922">
                  <c:v>Technology</c:v>
                </c:pt>
                <c:pt idx="923">
                  <c:v>technology/SaaS</c:v>
                </c:pt>
                <c:pt idx="924">
                  <c:v>Telecommunications</c:v>
                </c:pt>
                <c:pt idx="925">
                  <c:v>Telecommunications (GPS)</c:v>
                </c:pt>
                <c:pt idx="926">
                  <c:v>Textbook Copyeditor</c:v>
                </c:pt>
                <c:pt idx="927">
                  <c:v>Theatre</c:v>
                </c:pt>
                <c:pt idx="928">
                  <c:v>Think tank</c:v>
                </c:pt>
                <c:pt idx="929">
                  <c:v>Third sector/non profit - medical membership in UK</c:v>
                </c:pt>
                <c:pt idx="930">
                  <c:v>TIC (Testing, Inspection &amp; Certification)</c:v>
                </c:pt>
                <c:pt idx="931">
                  <c:v>Title/Real Estate</c:v>
                </c:pt>
                <c:pt idx="932">
                  <c:v>Tourism</c:v>
                </c:pt>
                <c:pt idx="933">
                  <c:v>Tourism/Heritage -- but for a government building</c:v>
                </c:pt>
                <c:pt idx="934">
                  <c:v>Toxicology</c:v>
                </c:pt>
                <c:pt idx="935">
                  <c:v>Trade Association</c:v>
                </c:pt>
                <c:pt idx="936">
                  <c:v>trade association/membership</c:v>
                </c:pt>
                <c:pt idx="937">
                  <c:v>Trade Associations</c:v>
                </c:pt>
                <c:pt idx="938">
                  <c:v>Trades (Supply Chain) Oil and Gas</c:v>
                </c:pt>
                <c:pt idx="939">
                  <c:v>Training</c:v>
                </c:pt>
                <c:pt idx="940">
                  <c:v>Training and Professional Services</c:v>
                </c:pt>
                <c:pt idx="941">
                  <c:v>Translation</c:v>
                </c:pt>
                <c:pt idx="942">
                  <c:v>Translation and Localization</c:v>
                </c:pt>
                <c:pt idx="943">
                  <c:v>Translation/transcription</c:v>
                </c:pt>
                <c:pt idx="944">
                  <c:v>Transport or Logistics</c:v>
                </c:pt>
                <c:pt idx="945">
                  <c:v>Travel</c:v>
                </c:pt>
                <c:pt idx="946">
                  <c:v>Undergrad student</c:v>
                </c:pt>
                <c:pt idx="947">
                  <c:v>Union/political organizing</c:v>
                </c:pt>
                <c:pt idx="948">
                  <c:v>Unions</c:v>
                </c:pt>
                <c:pt idx="949">
                  <c:v>University administration</c:v>
                </c:pt>
                <c:pt idx="950">
                  <c:v>University libraries</c:v>
                </c:pt>
                <c:pt idx="951">
                  <c:v>University research</c:v>
                </c:pt>
                <c:pt idx="952">
                  <c:v>University tech transfer (higher ed/marketing/writing)</c:v>
                </c:pt>
                <c:pt idx="953">
                  <c:v>Unknown</c:v>
                </c:pt>
                <c:pt idx="954">
                  <c:v>Urban Planning</c:v>
                </c:pt>
                <c:pt idx="955">
                  <c:v>User Experience (UX) Research</c:v>
                </c:pt>
                <c:pt idx="956">
                  <c:v>User Experience Design</c:v>
                </c:pt>
                <c:pt idx="957">
                  <c:v>Utilities &amp; Telecommunications</c:v>
                </c:pt>
                <c:pt idx="958">
                  <c:v>UX Research</c:v>
                </c:pt>
                <c:pt idx="959">
                  <c:v>Vet</c:v>
                </c:pt>
                <c:pt idx="960">
                  <c:v>Veterinarian</c:v>
                </c:pt>
                <c:pt idx="961">
                  <c:v>Veterinary</c:v>
                </c:pt>
                <c:pt idx="962">
                  <c:v>veterinary biotech</c:v>
                </c:pt>
                <c:pt idx="963">
                  <c:v>Veterinary Care</c:v>
                </c:pt>
                <c:pt idx="964">
                  <c:v>Veterinary Diagnostics</c:v>
                </c:pt>
                <c:pt idx="965">
                  <c:v>Veterinary m&amp;a</c:v>
                </c:pt>
                <c:pt idx="966">
                  <c:v>Veterinary medicine</c:v>
                </c:pt>
                <c:pt idx="967">
                  <c:v>Veterinary services</c:v>
                </c:pt>
                <c:pt idx="968">
                  <c:v>Video Game Industry</c:v>
                </c:pt>
                <c:pt idx="969">
                  <c:v>video games</c:v>
                </c:pt>
                <c:pt idx="970">
                  <c:v>Virtual Assisting</c:v>
                </c:pt>
                <c:pt idx="971">
                  <c:v>Virtual reality</c:v>
                </c:pt>
                <c:pt idx="972">
                  <c:v>Warehouse</c:v>
                </c:pt>
                <c:pt idx="973">
                  <c:v>Warehouse- Food and Beverage</c:v>
                </c:pt>
                <c:pt idx="974">
                  <c:v>Warehousing</c:v>
                </c:pt>
                <c:pt idx="975">
                  <c:v>Waste and recycling</c:v>
                </c:pt>
                <c:pt idx="976">
                  <c:v>Waste Management</c:v>
                </c:pt>
                <c:pt idx="977">
                  <c:v>Wealth advisor Research</c:v>
                </c:pt>
                <c:pt idx="978">
                  <c:v>Wherever I'm assigned via the union</c:v>
                </c:pt>
                <c:pt idx="979">
                  <c:v>Wholesale</c:v>
                </c:pt>
                <c:pt idx="980">
                  <c:v>Wholesale - Apparel</c:v>
                </c:pt>
                <c:pt idx="981">
                  <c:v>Wholesale and retail trade</c:v>
                </c:pt>
                <c:pt idx="982">
                  <c:v>wholesale distribution</c:v>
                </c:pt>
                <c:pt idx="983">
                  <c:v>Wholesale Distribution B2B</c:v>
                </c:pt>
                <c:pt idx="984">
                  <c:v>Wholesale Industrial &amp; Welding Supplies &amp; Equipment</c:v>
                </c:pt>
                <c:pt idx="985">
                  <c:v>Wholesale supplier</c:v>
                </c:pt>
                <c:pt idx="986">
                  <c:v>Wholesale textile manufacture and sales</c:v>
                </c:pt>
                <c:pt idx="987">
                  <c:v>Wholesale Trade</c:v>
                </c:pt>
                <c:pt idx="988">
                  <c:v>Wholesale/Distrbution</c:v>
                </c:pt>
                <c:pt idx="989">
                  <c:v>Wine</c:v>
                </c:pt>
                <c:pt idx="990">
                  <c:v>Wine &amp; Spirits</c:v>
                </c:pt>
                <c:pt idx="991">
                  <c:v>Wine Importing/Distribution</c:v>
                </c:pt>
                <c:pt idx="992">
                  <c:v>Wine Wholesale</c:v>
                </c:pt>
                <c:pt idx="993">
                  <c:v>Winery regulatory compliance</c:v>
                </c:pt>
                <c:pt idx="994">
                  <c:v>Workforce development</c:v>
                </c:pt>
                <c:pt idx="995">
                  <c:v>Work-Study</c:v>
                </c:pt>
                <c:pt idx="996">
                  <c:v>Writing and journalism</c:v>
                </c:pt>
                <c:pt idx="997">
                  <c:v>Zoo</c:v>
                </c:pt>
                <c:pt idx="998">
                  <c:v>Zoos and Aquariums</c:v>
                </c:pt>
              </c:strCache>
            </c:strRef>
          </c:cat>
          <c:val>
            <c:numRef>
              <c:f>'PIVOT CHARTS'!$F$25:$F$1024</c:f>
              <c:numCache>
                <c:formatCode>General</c:formatCode>
                <c:ptCount val="999"/>
                <c:pt idx="0">
                  <c:v>5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6</c:v>
                </c:pt>
                <c:pt idx="7">
                  <c:v>6</c:v>
                </c:pt>
                <c:pt idx="8">
                  <c:v>1</c:v>
                </c:pt>
                <c:pt idx="9">
                  <c:v>1</c:v>
                </c:pt>
                <c:pt idx="10">
                  <c:v>3</c:v>
                </c:pt>
                <c:pt idx="11">
                  <c:v>1</c:v>
                </c:pt>
                <c:pt idx="12">
                  <c:v>1</c:v>
                </c:pt>
                <c:pt idx="13">
                  <c:v>2</c:v>
                </c:pt>
                <c:pt idx="14">
                  <c:v>1790</c:v>
                </c:pt>
                <c:pt idx="15">
                  <c:v>1</c:v>
                </c:pt>
                <c:pt idx="16">
                  <c:v>2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4</c:v>
                </c:pt>
                <c:pt idx="25">
                  <c:v>1</c:v>
                </c:pt>
                <c:pt idx="26">
                  <c:v>2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2</c:v>
                </c:pt>
                <c:pt idx="33">
                  <c:v>1</c:v>
                </c:pt>
                <c:pt idx="34">
                  <c:v>1</c:v>
                </c:pt>
                <c:pt idx="35">
                  <c:v>137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2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1</c:v>
                </c:pt>
                <c:pt idx="49">
                  <c:v>3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1</c:v>
                </c:pt>
                <c:pt idx="55">
                  <c:v>1</c:v>
                </c:pt>
                <c:pt idx="56">
                  <c:v>2</c:v>
                </c:pt>
                <c:pt idx="57">
                  <c:v>1</c:v>
                </c:pt>
                <c:pt idx="58">
                  <c:v>28</c:v>
                </c:pt>
                <c:pt idx="59">
                  <c:v>1</c:v>
                </c:pt>
                <c:pt idx="60">
                  <c:v>1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5</c:v>
                </c:pt>
                <c:pt idx="65">
                  <c:v>1</c:v>
                </c:pt>
                <c:pt idx="66">
                  <c:v>1</c:v>
                </c:pt>
                <c:pt idx="67">
                  <c:v>352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2</c:v>
                </c:pt>
                <c:pt idx="73">
                  <c:v>2</c:v>
                </c:pt>
                <c:pt idx="74">
                  <c:v>1</c:v>
                </c:pt>
                <c:pt idx="75">
                  <c:v>3</c:v>
                </c:pt>
                <c:pt idx="76">
                  <c:v>11</c:v>
                </c:pt>
                <c:pt idx="77">
                  <c:v>1</c:v>
                </c:pt>
                <c:pt idx="78">
                  <c:v>2</c:v>
                </c:pt>
                <c:pt idx="79">
                  <c:v>1</c:v>
                </c:pt>
                <c:pt idx="80">
                  <c:v>1</c:v>
                </c:pt>
                <c:pt idx="81">
                  <c:v>3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2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  <c:pt idx="91">
                  <c:v>1</c:v>
                </c:pt>
                <c:pt idx="92">
                  <c:v>2</c:v>
                </c:pt>
                <c:pt idx="93">
                  <c:v>2</c:v>
                </c:pt>
                <c:pt idx="94">
                  <c:v>1</c:v>
                </c:pt>
                <c:pt idx="95">
                  <c:v>1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2</c:v>
                </c:pt>
                <c:pt idx="102">
                  <c:v>1</c:v>
                </c:pt>
                <c:pt idx="103">
                  <c:v>1</c:v>
                </c:pt>
                <c:pt idx="104">
                  <c:v>1</c:v>
                </c:pt>
                <c:pt idx="105">
                  <c:v>1</c:v>
                </c:pt>
                <c:pt idx="106">
                  <c:v>12</c:v>
                </c:pt>
                <c:pt idx="107">
                  <c:v>4</c:v>
                </c:pt>
                <c:pt idx="108">
                  <c:v>1</c:v>
                </c:pt>
                <c:pt idx="109">
                  <c:v>1</c:v>
                </c:pt>
                <c:pt idx="110">
                  <c:v>53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2</c:v>
                </c:pt>
                <c:pt idx="119">
                  <c:v>1</c:v>
                </c:pt>
                <c:pt idx="120">
                  <c:v>1</c:v>
                </c:pt>
                <c:pt idx="121">
                  <c:v>11</c:v>
                </c:pt>
                <c:pt idx="122">
                  <c:v>4</c:v>
                </c:pt>
                <c:pt idx="123">
                  <c:v>1</c:v>
                </c:pt>
                <c:pt idx="124">
                  <c:v>23</c:v>
                </c:pt>
                <c:pt idx="125">
                  <c:v>1</c:v>
                </c:pt>
                <c:pt idx="126">
                  <c:v>1</c:v>
                </c:pt>
                <c:pt idx="127">
                  <c:v>1</c:v>
                </c:pt>
                <c:pt idx="128">
                  <c:v>6</c:v>
                </c:pt>
                <c:pt idx="129">
                  <c:v>1</c:v>
                </c:pt>
                <c:pt idx="130">
                  <c:v>1</c:v>
                </c:pt>
                <c:pt idx="131">
                  <c:v>838</c:v>
                </c:pt>
                <c:pt idx="132">
                  <c:v>2</c:v>
                </c:pt>
                <c:pt idx="133">
                  <c:v>1</c:v>
                </c:pt>
                <c:pt idx="134">
                  <c:v>1</c:v>
                </c:pt>
                <c:pt idx="135">
                  <c:v>2</c:v>
                </c:pt>
                <c:pt idx="136">
                  <c:v>1</c:v>
                </c:pt>
                <c:pt idx="137">
                  <c:v>5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</c:v>
                </c:pt>
                <c:pt idx="147">
                  <c:v>1</c:v>
                </c:pt>
                <c:pt idx="148">
                  <c:v>3</c:v>
                </c:pt>
                <c:pt idx="149">
                  <c:v>1</c:v>
                </c:pt>
                <c:pt idx="150">
                  <c:v>2</c:v>
                </c:pt>
                <c:pt idx="151">
                  <c:v>1</c:v>
                </c:pt>
                <c:pt idx="152">
                  <c:v>6</c:v>
                </c:pt>
                <c:pt idx="153">
                  <c:v>1</c:v>
                </c:pt>
                <c:pt idx="154">
                  <c:v>1</c:v>
                </c:pt>
                <c:pt idx="155">
                  <c:v>2</c:v>
                </c:pt>
                <c:pt idx="156">
                  <c:v>1</c:v>
                </c:pt>
                <c:pt idx="157">
                  <c:v>1</c:v>
                </c:pt>
                <c:pt idx="158">
                  <c:v>1</c:v>
                </c:pt>
                <c:pt idx="159">
                  <c:v>4</c:v>
                </c:pt>
                <c:pt idx="160">
                  <c:v>1</c:v>
                </c:pt>
                <c:pt idx="161">
                  <c:v>7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</c:v>
                </c:pt>
                <c:pt idx="167">
                  <c:v>1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7</c:v>
                </c:pt>
                <c:pt idx="174">
                  <c:v>1</c:v>
                </c:pt>
                <c:pt idx="175">
                  <c:v>1</c:v>
                </c:pt>
                <c:pt idx="176">
                  <c:v>1</c:v>
                </c:pt>
                <c:pt idx="177">
                  <c:v>1</c:v>
                </c:pt>
                <c:pt idx="178">
                  <c:v>1</c:v>
                </c:pt>
                <c:pt idx="179">
                  <c:v>7</c:v>
                </c:pt>
                <c:pt idx="180">
                  <c:v>1</c:v>
                </c:pt>
                <c:pt idx="181">
                  <c:v>1</c:v>
                </c:pt>
                <c:pt idx="182">
                  <c:v>1</c:v>
                </c:pt>
                <c:pt idx="183">
                  <c:v>3</c:v>
                </c:pt>
                <c:pt idx="184">
                  <c:v>4637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13</c:v>
                </c:pt>
                <c:pt idx="190">
                  <c:v>1</c:v>
                </c:pt>
                <c:pt idx="191">
                  <c:v>1</c:v>
                </c:pt>
                <c:pt idx="192">
                  <c:v>1</c:v>
                </c:pt>
                <c:pt idx="193">
                  <c:v>1</c:v>
                </c:pt>
                <c:pt idx="194">
                  <c:v>1</c:v>
                </c:pt>
                <c:pt idx="195">
                  <c:v>8</c:v>
                </c:pt>
                <c:pt idx="196">
                  <c:v>1</c:v>
                </c:pt>
                <c:pt idx="197">
                  <c:v>1</c:v>
                </c:pt>
                <c:pt idx="198">
                  <c:v>1</c:v>
                </c:pt>
                <c:pt idx="199">
                  <c:v>1</c:v>
                </c:pt>
                <c:pt idx="200">
                  <c:v>7</c:v>
                </c:pt>
                <c:pt idx="201">
                  <c:v>1</c:v>
                </c:pt>
                <c:pt idx="202">
                  <c:v>6</c:v>
                </c:pt>
                <c:pt idx="203">
                  <c:v>1</c:v>
                </c:pt>
                <c:pt idx="204">
                  <c:v>1</c:v>
                </c:pt>
                <c:pt idx="205">
                  <c:v>1</c:v>
                </c:pt>
                <c:pt idx="206">
                  <c:v>1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2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1</c:v>
                </c:pt>
                <c:pt idx="222">
                  <c:v>1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</c:v>
                </c:pt>
                <c:pt idx="232">
                  <c:v>6</c:v>
                </c:pt>
                <c:pt idx="233">
                  <c:v>1</c:v>
                </c:pt>
                <c:pt idx="234">
                  <c:v>1</c:v>
                </c:pt>
                <c:pt idx="235">
                  <c:v>1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7</c:v>
                </c:pt>
                <c:pt idx="242">
                  <c:v>3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</c:v>
                </c:pt>
                <c:pt idx="247">
                  <c:v>1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3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3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2</c:v>
                </c:pt>
                <c:pt idx="266">
                  <c:v>6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2</c:v>
                </c:pt>
                <c:pt idx="271">
                  <c:v>1</c:v>
                </c:pt>
                <c:pt idx="272">
                  <c:v>2</c:v>
                </c:pt>
                <c:pt idx="273">
                  <c:v>1</c:v>
                </c:pt>
                <c:pt idx="274">
                  <c:v>1</c:v>
                </c:pt>
                <c:pt idx="275">
                  <c:v>1</c:v>
                </c:pt>
                <c:pt idx="276">
                  <c:v>2449</c:v>
                </c:pt>
                <c:pt idx="277">
                  <c:v>1</c:v>
                </c:pt>
                <c:pt idx="278">
                  <c:v>830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3</c:v>
                </c:pt>
                <c:pt idx="292">
                  <c:v>1</c:v>
                </c:pt>
                <c:pt idx="293">
                  <c:v>1</c:v>
                </c:pt>
                <c:pt idx="294">
                  <c:v>2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16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1679</c:v>
                </c:pt>
                <c:pt idx="311">
                  <c:v>252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</c:v>
                </c:pt>
                <c:pt idx="316">
                  <c:v>2</c:v>
                </c:pt>
                <c:pt idx="317">
                  <c:v>1</c:v>
                </c:pt>
                <c:pt idx="318">
                  <c:v>1</c:v>
                </c:pt>
                <c:pt idx="319">
                  <c:v>1</c:v>
                </c:pt>
                <c:pt idx="320">
                  <c:v>17</c:v>
                </c:pt>
                <c:pt idx="321">
                  <c:v>3</c:v>
                </c:pt>
                <c:pt idx="322">
                  <c:v>1</c:v>
                </c:pt>
                <c:pt idx="323">
                  <c:v>1</c:v>
                </c:pt>
                <c:pt idx="324">
                  <c:v>17</c:v>
                </c:pt>
                <c:pt idx="325">
                  <c:v>1</c:v>
                </c:pt>
                <c:pt idx="326">
                  <c:v>2</c:v>
                </c:pt>
                <c:pt idx="327">
                  <c:v>1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4</c:v>
                </c:pt>
                <c:pt idx="332">
                  <c:v>2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2</c:v>
                </c:pt>
                <c:pt idx="339">
                  <c:v>2</c:v>
                </c:pt>
                <c:pt idx="340">
                  <c:v>1</c:v>
                </c:pt>
                <c:pt idx="341">
                  <c:v>2</c:v>
                </c:pt>
                <c:pt idx="342">
                  <c:v>2</c:v>
                </c:pt>
                <c:pt idx="343">
                  <c:v>1</c:v>
                </c:pt>
                <c:pt idx="344">
                  <c:v>1</c:v>
                </c:pt>
                <c:pt idx="345">
                  <c:v>2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6</c:v>
                </c:pt>
                <c:pt idx="350">
                  <c:v>1</c:v>
                </c:pt>
                <c:pt idx="351">
                  <c:v>3</c:v>
                </c:pt>
                <c:pt idx="352">
                  <c:v>1</c:v>
                </c:pt>
                <c:pt idx="353">
                  <c:v>1</c:v>
                </c:pt>
                <c:pt idx="354">
                  <c:v>5</c:v>
                </c:pt>
                <c:pt idx="355">
                  <c:v>1</c:v>
                </c:pt>
                <c:pt idx="356">
                  <c:v>1</c:v>
                </c:pt>
                <c:pt idx="357">
                  <c:v>1</c:v>
                </c:pt>
                <c:pt idx="358">
                  <c:v>4</c:v>
                </c:pt>
                <c:pt idx="359">
                  <c:v>3</c:v>
                </c:pt>
                <c:pt idx="360">
                  <c:v>1</c:v>
                </c:pt>
                <c:pt idx="361">
                  <c:v>1</c:v>
                </c:pt>
                <c:pt idx="362">
                  <c:v>1</c:v>
                </c:pt>
                <c:pt idx="363">
                  <c:v>2</c:v>
                </c:pt>
                <c:pt idx="364">
                  <c:v>1</c:v>
                </c:pt>
                <c:pt idx="365">
                  <c:v>1</c:v>
                </c:pt>
                <c:pt idx="366">
                  <c:v>1</c:v>
                </c:pt>
                <c:pt idx="367">
                  <c:v>2</c:v>
                </c:pt>
                <c:pt idx="368">
                  <c:v>3</c:v>
                </c:pt>
                <c:pt idx="369">
                  <c:v>1</c:v>
                </c:pt>
                <c:pt idx="370">
                  <c:v>1</c:v>
                </c:pt>
                <c:pt idx="371">
                  <c:v>5</c:v>
                </c:pt>
                <c:pt idx="372">
                  <c:v>2</c:v>
                </c:pt>
                <c:pt idx="373">
                  <c:v>1</c:v>
                </c:pt>
                <c:pt idx="374">
                  <c:v>2</c:v>
                </c:pt>
                <c:pt idx="375">
                  <c:v>1</c:v>
                </c:pt>
                <c:pt idx="376">
                  <c:v>9</c:v>
                </c:pt>
                <c:pt idx="377">
                  <c:v>1</c:v>
                </c:pt>
                <c:pt idx="378">
                  <c:v>1</c:v>
                </c:pt>
                <c:pt idx="379">
                  <c:v>1</c:v>
                </c:pt>
                <c:pt idx="380">
                  <c:v>1</c:v>
                </c:pt>
                <c:pt idx="381">
                  <c:v>1</c:v>
                </c:pt>
                <c:pt idx="382">
                  <c:v>1</c:v>
                </c:pt>
                <c:pt idx="383">
                  <c:v>1</c:v>
                </c:pt>
                <c:pt idx="384">
                  <c:v>1</c:v>
                </c:pt>
                <c:pt idx="385">
                  <c:v>1</c:v>
                </c:pt>
                <c:pt idx="386">
                  <c:v>1</c:v>
                </c:pt>
                <c:pt idx="387">
                  <c:v>4</c:v>
                </c:pt>
                <c:pt idx="388">
                  <c:v>1</c:v>
                </c:pt>
                <c:pt idx="389">
                  <c:v>1</c:v>
                </c:pt>
                <c:pt idx="390">
                  <c:v>2</c:v>
                </c:pt>
                <c:pt idx="391">
                  <c:v>2</c:v>
                </c:pt>
                <c:pt idx="392">
                  <c:v>2</c:v>
                </c:pt>
                <c:pt idx="393">
                  <c:v>1</c:v>
                </c:pt>
                <c:pt idx="394">
                  <c:v>2</c:v>
                </c:pt>
                <c:pt idx="395">
                  <c:v>1</c:v>
                </c:pt>
                <c:pt idx="396">
                  <c:v>2</c:v>
                </c:pt>
                <c:pt idx="397">
                  <c:v>1</c:v>
                </c:pt>
                <c:pt idx="398">
                  <c:v>1</c:v>
                </c:pt>
                <c:pt idx="399">
                  <c:v>1</c:v>
                </c:pt>
                <c:pt idx="400">
                  <c:v>1</c:v>
                </c:pt>
                <c:pt idx="401">
                  <c:v>1</c:v>
                </c:pt>
                <c:pt idx="402">
                  <c:v>1</c:v>
                </c:pt>
                <c:pt idx="403">
                  <c:v>1</c:v>
                </c:pt>
                <c:pt idx="404">
                  <c:v>2</c:v>
                </c:pt>
                <c:pt idx="405">
                  <c:v>1875</c:v>
                </c:pt>
                <c:pt idx="406">
                  <c:v>1</c:v>
                </c:pt>
                <c:pt idx="407">
                  <c:v>5</c:v>
                </c:pt>
                <c:pt idx="408">
                  <c:v>1</c:v>
                </c:pt>
                <c:pt idx="409">
                  <c:v>1</c:v>
                </c:pt>
                <c:pt idx="410">
                  <c:v>6</c:v>
                </c:pt>
                <c:pt idx="411">
                  <c:v>1</c:v>
                </c:pt>
                <c:pt idx="412">
                  <c:v>1</c:v>
                </c:pt>
                <c:pt idx="413">
                  <c:v>1</c:v>
                </c:pt>
                <c:pt idx="414">
                  <c:v>4</c:v>
                </c:pt>
                <c:pt idx="415">
                  <c:v>1</c:v>
                </c:pt>
                <c:pt idx="416">
                  <c:v>1</c:v>
                </c:pt>
                <c:pt idx="417">
                  <c:v>1</c:v>
                </c:pt>
                <c:pt idx="418">
                  <c:v>1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1</c:v>
                </c:pt>
                <c:pt idx="425">
                  <c:v>1</c:v>
                </c:pt>
                <c:pt idx="426">
                  <c:v>2</c:v>
                </c:pt>
                <c:pt idx="427">
                  <c:v>1</c:v>
                </c:pt>
                <c:pt idx="428">
                  <c:v>1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1875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2</c:v>
                </c:pt>
                <c:pt idx="437">
                  <c:v>1</c:v>
                </c:pt>
                <c:pt idx="438">
                  <c:v>2</c:v>
                </c:pt>
                <c:pt idx="439">
                  <c:v>1</c:v>
                </c:pt>
                <c:pt idx="440">
                  <c:v>1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262</c:v>
                </c:pt>
                <c:pt idx="449">
                  <c:v>1</c:v>
                </c:pt>
                <c:pt idx="450">
                  <c:v>1</c:v>
                </c:pt>
                <c:pt idx="451">
                  <c:v>1</c:v>
                </c:pt>
                <c:pt idx="452">
                  <c:v>1</c:v>
                </c:pt>
                <c:pt idx="453">
                  <c:v>3</c:v>
                </c:pt>
                <c:pt idx="454">
                  <c:v>1</c:v>
                </c:pt>
                <c:pt idx="455">
                  <c:v>1</c:v>
                </c:pt>
                <c:pt idx="456">
                  <c:v>1</c:v>
                </c:pt>
                <c:pt idx="457">
                  <c:v>1</c:v>
                </c:pt>
                <c:pt idx="458">
                  <c:v>1</c:v>
                </c:pt>
                <c:pt idx="459">
                  <c:v>1</c:v>
                </c:pt>
                <c:pt idx="460">
                  <c:v>1</c:v>
                </c:pt>
                <c:pt idx="461">
                  <c:v>1</c:v>
                </c:pt>
                <c:pt idx="462">
                  <c:v>1</c:v>
                </c:pt>
                <c:pt idx="463">
                  <c:v>1</c:v>
                </c:pt>
                <c:pt idx="464">
                  <c:v>1</c:v>
                </c:pt>
                <c:pt idx="465">
                  <c:v>1</c:v>
                </c:pt>
                <c:pt idx="466">
                  <c:v>1</c:v>
                </c:pt>
                <c:pt idx="467">
                  <c:v>1</c:v>
                </c:pt>
                <c:pt idx="468">
                  <c:v>1</c:v>
                </c:pt>
                <c:pt idx="469">
                  <c:v>1</c:v>
                </c:pt>
                <c:pt idx="470">
                  <c:v>1</c:v>
                </c:pt>
                <c:pt idx="471">
                  <c:v>1</c:v>
                </c:pt>
                <c:pt idx="472">
                  <c:v>1</c:v>
                </c:pt>
                <c:pt idx="473">
                  <c:v>2</c:v>
                </c:pt>
                <c:pt idx="474">
                  <c:v>1</c:v>
                </c:pt>
                <c:pt idx="475">
                  <c:v>1</c:v>
                </c:pt>
                <c:pt idx="476">
                  <c:v>1</c:v>
                </c:pt>
                <c:pt idx="477">
                  <c:v>1</c:v>
                </c:pt>
                <c:pt idx="478">
                  <c:v>1</c:v>
                </c:pt>
                <c:pt idx="479">
                  <c:v>523</c:v>
                </c:pt>
                <c:pt idx="480">
                  <c:v>1</c:v>
                </c:pt>
                <c:pt idx="481">
                  <c:v>1</c:v>
                </c:pt>
                <c:pt idx="482">
                  <c:v>1</c:v>
                </c:pt>
                <c:pt idx="483">
                  <c:v>1</c:v>
                </c:pt>
                <c:pt idx="484">
                  <c:v>1</c:v>
                </c:pt>
                <c:pt idx="485">
                  <c:v>1</c:v>
                </c:pt>
                <c:pt idx="486">
                  <c:v>6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2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5</c:v>
                </c:pt>
                <c:pt idx="495">
                  <c:v>1</c:v>
                </c:pt>
                <c:pt idx="496">
                  <c:v>2</c:v>
                </c:pt>
                <c:pt idx="497">
                  <c:v>1</c:v>
                </c:pt>
                <c:pt idx="498">
                  <c:v>4</c:v>
                </c:pt>
                <c:pt idx="499">
                  <c:v>1</c:v>
                </c:pt>
                <c:pt idx="500">
                  <c:v>1</c:v>
                </c:pt>
                <c:pt idx="501">
                  <c:v>5</c:v>
                </c:pt>
                <c:pt idx="502">
                  <c:v>1</c:v>
                </c:pt>
                <c:pt idx="503">
                  <c:v>1</c:v>
                </c:pt>
                <c:pt idx="504">
                  <c:v>1</c:v>
                </c:pt>
                <c:pt idx="505">
                  <c:v>1</c:v>
                </c:pt>
                <c:pt idx="506">
                  <c:v>1</c:v>
                </c:pt>
                <c:pt idx="507">
                  <c:v>1</c:v>
                </c:pt>
                <c:pt idx="508">
                  <c:v>1</c:v>
                </c:pt>
                <c:pt idx="509">
                  <c:v>1</c:v>
                </c:pt>
                <c:pt idx="510">
                  <c:v>1</c:v>
                </c:pt>
                <c:pt idx="511">
                  <c:v>1</c:v>
                </c:pt>
                <c:pt idx="512">
                  <c:v>1</c:v>
                </c:pt>
                <c:pt idx="513">
                  <c:v>1088</c:v>
                </c:pt>
                <c:pt idx="514">
                  <c:v>42</c:v>
                </c:pt>
                <c:pt idx="515">
                  <c:v>1</c:v>
                </c:pt>
                <c:pt idx="516">
                  <c:v>1</c:v>
                </c:pt>
                <c:pt idx="517">
                  <c:v>1</c:v>
                </c:pt>
                <c:pt idx="518">
                  <c:v>2</c:v>
                </c:pt>
                <c:pt idx="519">
                  <c:v>98</c:v>
                </c:pt>
                <c:pt idx="520">
                  <c:v>5</c:v>
                </c:pt>
                <c:pt idx="521">
                  <c:v>1</c:v>
                </c:pt>
                <c:pt idx="522">
                  <c:v>1</c:v>
                </c:pt>
                <c:pt idx="523">
                  <c:v>1</c:v>
                </c:pt>
                <c:pt idx="524">
                  <c:v>54</c:v>
                </c:pt>
                <c:pt idx="525">
                  <c:v>2</c:v>
                </c:pt>
                <c:pt idx="526">
                  <c:v>1</c:v>
                </c:pt>
                <c:pt idx="527">
                  <c:v>2</c:v>
                </c:pt>
                <c:pt idx="528">
                  <c:v>1</c:v>
                </c:pt>
                <c:pt idx="529">
                  <c:v>3</c:v>
                </c:pt>
                <c:pt idx="530">
                  <c:v>1</c:v>
                </c:pt>
                <c:pt idx="531">
                  <c:v>1</c:v>
                </c:pt>
                <c:pt idx="532">
                  <c:v>1</c:v>
                </c:pt>
                <c:pt idx="533">
                  <c:v>61</c:v>
                </c:pt>
                <c:pt idx="534">
                  <c:v>1</c:v>
                </c:pt>
                <c:pt idx="535">
                  <c:v>1</c:v>
                </c:pt>
                <c:pt idx="536">
                  <c:v>1</c:v>
                </c:pt>
                <c:pt idx="537">
                  <c:v>1</c:v>
                </c:pt>
                <c:pt idx="538">
                  <c:v>1</c:v>
                </c:pt>
                <c:pt idx="539">
                  <c:v>1</c:v>
                </c:pt>
                <c:pt idx="540">
                  <c:v>1</c:v>
                </c:pt>
                <c:pt idx="541">
                  <c:v>1</c:v>
                </c:pt>
                <c:pt idx="542">
                  <c:v>1</c:v>
                </c:pt>
                <c:pt idx="543">
                  <c:v>1</c:v>
                </c:pt>
                <c:pt idx="544">
                  <c:v>2</c:v>
                </c:pt>
                <c:pt idx="545">
                  <c:v>1</c:v>
                </c:pt>
                <c:pt idx="546">
                  <c:v>1</c:v>
                </c:pt>
                <c:pt idx="547">
                  <c:v>1</c:v>
                </c:pt>
                <c:pt idx="548">
                  <c:v>7</c:v>
                </c:pt>
                <c:pt idx="549">
                  <c:v>1</c:v>
                </c:pt>
                <c:pt idx="550">
                  <c:v>1</c:v>
                </c:pt>
                <c:pt idx="551">
                  <c:v>1</c:v>
                </c:pt>
                <c:pt idx="552">
                  <c:v>1</c:v>
                </c:pt>
                <c:pt idx="553">
                  <c:v>1</c:v>
                </c:pt>
                <c:pt idx="554">
                  <c:v>1</c:v>
                </c:pt>
                <c:pt idx="555">
                  <c:v>1</c:v>
                </c:pt>
                <c:pt idx="556">
                  <c:v>1</c:v>
                </c:pt>
                <c:pt idx="557">
                  <c:v>2</c:v>
                </c:pt>
                <c:pt idx="558">
                  <c:v>48</c:v>
                </c:pt>
                <c:pt idx="559">
                  <c:v>1</c:v>
                </c:pt>
                <c:pt idx="560">
                  <c:v>1</c:v>
                </c:pt>
                <c:pt idx="561">
                  <c:v>1</c:v>
                </c:pt>
                <c:pt idx="562">
                  <c:v>1</c:v>
                </c:pt>
                <c:pt idx="563">
                  <c:v>1</c:v>
                </c:pt>
                <c:pt idx="564">
                  <c:v>1</c:v>
                </c:pt>
                <c:pt idx="565">
                  <c:v>1</c:v>
                </c:pt>
                <c:pt idx="566">
                  <c:v>1</c:v>
                </c:pt>
                <c:pt idx="567">
                  <c:v>1</c:v>
                </c:pt>
                <c:pt idx="568">
                  <c:v>1</c:v>
                </c:pt>
                <c:pt idx="569">
                  <c:v>14</c:v>
                </c:pt>
                <c:pt idx="570">
                  <c:v>1</c:v>
                </c:pt>
                <c:pt idx="571">
                  <c:v>1</c:v>
                </c:pt>
                <c:pt idx="572">
                  <c:v>1113</c:v>
                </c:pt>
                <c:pt idx="573">
                  <c:v>1</c:v>
                </c:pt>
                <c:pt idx="574">
                  <c:v>764</c:v>
                </c:pt>
                <c:pt idx="575">
                  <c:v>1</c:v>
                </c:pt>
                <c:pt idx="576">
                  <c:v>2</c:v>
                </c:pt>
                <c:pt idx="577">
                  <c:v>2</c:v>
                </c:pt>
                <c:pt idx="578">
                  <c:v>3</c:v>
                </c:pt>
                <c:pt idx="579">
                  <c:v>1</c:v>
                </c:pt>
                <c:pt idx="580">
                  <c:v>1</c:v>
                </c:pt>
                <c:pt idx="581">
                  <c:v>7</c:v>
                </c:pt>
                <c:pt idx="582">
                  <c:v>1</c:v>
                </c:pt>
                <c:pt idx="583">
                  <c:v>1</c:v>
                </c:pt>
                <c:pt idx="584">
                  <c:v>3</c:v>
                </c:pt>
                <c:pt idx="585">
                  <c:v>1</c:v>
                </c:pt>
                <c:pt idx="586">
                  <c:v>3</c:v>
                </c:pt>
                <c:pt idx="587">
                  <c:v>1</c:v>
                </c:pt>
                <c:pt idx="588">
                  <c:v>4</c:v>
                </c:pt>
                <c:pt idx="589">
                  <c:v>8</c:v>
                </c:pt>
                <c:pt idx="590">
                  <c:v>1</c:v>
                </c:pt>
                <c:pt idx="591">
                  <c:v>1</c:v>
                </c:pt>
                <c:pt idx="592">
                  <c:v>1</c:v>
                </c:pt>
                <c:pt idx="593">
                  <c:v>1</c:v>
                </c:pt>
                <c:pt idx="594">
                  <c:v>3</c:v>
                </c:pt>
                <c:pt idx="595">
                  <c:v>3</c:v>
                </c:pt>
                <c:pt idx="596">
                  <c:v>1</c:v>
                </c:pt>
                <c:pt idx="597">
                  <c:v>1</c:v>
                </c:pt>
                <c:pt idx="598">
                  <c:v>1</c:v>
                </c:pt>
                <c:pt idx="599">
                  <c:v>1</c:v>
                </c:pt>
                <c:pt idx="600">
                  <c:v>10</c:v>
                </c:pt>
                <c:pt idx="601">
                  <c:v>1</c:v>
                </c:pt>
                <c:pt idx="602">
                  <c:v>1</c:v>
                </c:pt>
                <c:pt idx="603">
                  <c:v>1</c:v>
                </c:pt>
                <c:pt idx="604">
                  <c:v>1</c:v>
                </c:pt>
                <c:pt idx="605">
                  <c:v>1</c:v>
                </c:pt>
                <c:pt idx="606">
                  <c:v>7</c:v>
                </c:pt>
                <c:pt idx="607">
                  <c:v>1</c:v>
                </c:pt>
                <c:pt idx="608">
                  <c:v>1</c:v>
                </c:pt>
                <c:pt idx="609">
                  <c:v>1</c:v>
                </c:pt>
                <c:pt idx="610">
                  <c:v>1</c:v>
                </c:pt>
                <c:pt idx="611">
                  <c:v>1</c:v>
                </c:pt>
                <c:pt idx="612">
                  <c:v>1</c:v>
                </c:pt>
                <c:pt idx="613">
                  <c:v>1</c:v>
                </c:pt>
                <c:pt idx="614">
                  <c:v>1</c:v>
                </c:pt>
                <c:pt idx="615">
                  <c:v>1</c:v>
                </c:pt>
                <c:pt idx="616">
                  <c:v>1</c:v>
                </c:pt>
                <c:pt idx="617">
                  <c:v>2</c:v>
                </c:pt>
                <c:pt idx="618">
                  <c:v>2</c:v>
                </c:pt>
                <c:pt idx="619">
                  <c:v>1</c:v>
                </c:pt>
                <c:pt idx="620">
                  <c:v>1</c:v>
                </c:pt>
                <c:pt idx="621">
                  <c:v>1</c:v>
                </c:pt>
                <c:pt idx="622">
                  <c:v>1</c:v>
                </c:pt>
                <c:pt idx="623">
                  <c:v>1</c:v>
                </c:pt>
                <c:pt idx="624">
                  <c:v>1</c:v>
                </c:pt>
                <c:pt idx="625">
                  <c:v>2395</c:v>
                </c:pt>
                <c:pt idx="626">
                  <c:v>1</c:v>
                </c:pt>
                <c:pt idx="627">
                  <c:v>1</c:v>
                </c:pt>
                <c:pt idx="628">
                  <c:v>1</c:v>
                </c:pt>
                <c:pt idx="629">
                  <c:v>1</c:v>
                </c:pt>
                <c:pt idx="630">
                  <c:v>1</c:v>
                </c:pt>
                <c:pt idx="631">
                  <c:v>1</c:v>
                </c:pt>
                <c:pt idx="632">
                  <c:v>1</c:v>
                </c:pt>
                <c:pt idx="633">
                  <c:v>1</c:v>
                </c:pt>
                <c:pt idx="634">
                  <c:v>1</c:v>
                </c:pt>
                <c:pt idx="635">
                  <c:v>13</c:v>
                </c:pt>
                <c:pt idx="636">
                  <c:v>1</c:v>
                </c:pt>
                <c:pt idx="637">
                  <c:v>14</c:v>
                </c:pt>
                <c:pt idx="638">
                  <c:v>2</c:v>
                </c:pt>
                <c:pt idx="639">
                  <c:v>1</c:v>
                </c:pt>
                <c:pt idx="640">
                  <c:v>1</c:v>
                </c:pt>
                <c:pt idx="641">
                  <c:v>1</c:v>
                </c:pt>
                <c:pt idx="642">
                  <c:v>1</c:v>
                </c:pt>
                <c:pt idx="643">
                  <c:v>1</c:v>
                </c:pt>
                <c:pt idx="644">
                  <c:v>1</c:v>
                </c:pt>
                <c:pt idx="645">
                  <c:v>1</c:v>
                </c:pt>
                <c:pt idx="646">
                  <c:v>1</c:v>
                </c:pt>
                <c:pt idx="647">
                  <c:v>2</c:v>
                </c:pt>
                <c:pt idx="648">
                  <c:v>1</c:v>
                </c:pt>
                <c:pt idx="649">
                  <c:v>1</c:v>
                </c:pt>
                <c:pt idx="650">
                  <c:v>1</c:v>
                </c:pt>
                <c:pt idx="651">
                  <c:v>1</c:v>
                </c:pt>
                <c:pt idx="652">
                  <c:v>1</c:v>
                </c:pt>
                <c:pt idx="653">
                  <c:v>1</c:v>
                </c:pt>
                <c:pt idx="654">
                  <c:v>1</c:v>
                </c:pt>
                <c:pt idx="655">
                  <c:v>1</c:v>
                </c:pt>
                <c:pt idx="656">
                  <c:v>1</c:v>
                </c:pt>
                <c:pt idx="657">
                  <c:v>1</c:v>
                </c:pt>
                <c:pt idx="658">
                  <c:v>1</c:v>
                </c:pt>
                <c:pt idx="659">
                  <c:v>1</c:v>
                </c:pt>
                <c:pt idx="660">
                  <c:v>1</c:v>
                </c:pt>
                <c:pt idx="661">
                  <c:v>1</c:v>
                </c:pt>
                <c:pt idx="662">
                  <c:v>1</c:v>
                </c:pt>
                <c:pt idx="663">
                  <c:v>1</c:v>
                </c:pt>
                <c:pt idx="664">
                  <c:v>1</c:v>
                </c:pt>
                <c:pt idx="665">
                  <c:v>1</c:v>
                </c:pt>
                <c:pt idx="666">
                  <c:v>1</c:v>
                </c:pt>
                <c:pt idx="667">
                  <c:v>19</c:v>
                </c:pt>
                <c:pt idx="668">
                  <c:v>1</c:v>
                </c:pt>
                <c:pt idx="669">
                  <c:v>1</c:v>
                </c:pt>
                <c:pt idx="670">
                  <c:v>1</c:v>
                </c:pt>
                <c:pt idx="671">
                  <c:v>1</c:v>
                </c:pt>
                <c:pt idx="672">
                  <c:v>1</c:v>
                </c:pt>
                <c:pt idx="673">
                  <c:v>2</c:v>
                </c:pt>
                <c:pt idx="674">
                  <c:v>2</c:v>
                </c:pt>
                <c:pt idx="675">
                  <c:v>1</c:v>
                </c:pt>
                <c:pt idx="676">
                  <c:v>31</c:v>
                </c:pt>
                <c:pt idx="677">
                  <c:v>1</c:v>
                </c:pt>
                <c:pt idx="678">
                  <c:v>3</c:v>
                </c:pt>
                <c:pt idx="679">
                  <c:v>2</c:v>
                </c:pt>
                <c:pt idx="680">
                  <c:v>4</c:v>
                </c:pt>
                <c:pt idx="681">
                  <c:v>4</c:v>
                </c:pt>
                <c:pt idx="682">
                  <c:v>4</c:v>
                </c:pt>
                <c:pt idx="683">
                  <c:v>1</c:v>
                </c:pt>
                <c:pt idx="684">
                  <c:v>1</c:v>
                </c:pt>
                <c:pt idx="685">
                  <c:v>1</c:v>
                </c:pt>
                <c:pt idx="686">
                  <c:v>1</c:v>
                </c:pt>
                <c:pt idx="687">
                  <c:v>1</c:v>
                </c:pt>
                <c:pt idx="688">
                  <c:v>31</c:v>
                </c:pt>
                <c:pt idx="689">
                  <c:v>1</c:v>
                </c:pt>
                <c:pt idx="690">
                  <c:v>1</c:v>
                </c:pt>
                <c:pt idx="691">
                  <c:v>1</c:v>
                </c:pt>
                <c:pt idx="692">
                  <c:v>1</c:v>
                </c:pt>
                <c:pt idx="693">
                  <c:v>1</c:v>
                </c:pt>
                <c:pt idx="694">
                  <c:v>13</c:v>
                </c:pt>
                <c:pt idx="695">
                  <c:v>1</c:v>
                </c:pt>
                <c:pt idx="696">
                  <c:v>1</c:v>
                </c:pt>
                <c:pt idx="697">
                  <c:v>2</c:v>
                </c:pt>
                <c:pt idx="698">
                  <c:v>1</c:v>
                </c:pt>
                <c:pt idx="699">
                  <c:v>1</c:v>
                </c:pt>
                <c:pt idx="700">
                  <c:v>1</c:v>
                </c:pt>
                <c:pt idx="701">
                  <c:v>3</c:v>
                </c:pt>
                <c:pt idx="702">
                  <c:v>2</c:v>
                </c:pt>
                <c:pt idx="703">
                  <c:v>1</c:v>
                </c:pt>
                <c:pt idx="704">
                  <c:v>10</c:v>
                </c:pt>
                <c:pt idx="705">
                  <c:v>2</c:v>
                </c:pt>
                <c:pt idx="706">
                  <c:v>1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2</c:v>
                </c:pt>
                <c:pt idx="713">
                  <c:v>1</c:v>
                </c:pt>
                <c:pt idx="714">
                  <c:v>2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2</c:v>
                </c:pt>
                <c:pt idx="719">
                  <c:v>1</c:v>
                </c:pt>
                <c:pt idx="720">
                  <c:v>2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4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2</c:v>
                </c:pt>
                <c:pt idx="731">
                  <c:v>1</c:v>
                </c:pt>
                <c:pt idx="732">
                  <c:v>384</c:v>
                </c:pt>
                <c:pt idx="733">
                  <c:v>1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10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1</c:v>
                </c:pt>
                <c:pt idx="742">
                  <c:v>1</c:v>
                </c:pt>
                <c:pt idx="743">
                  <c:v>1</c:v>
                </c:pt>
                <c:pt idx="744">
                  <c:v>25</c:v>
                </c:pt>
                <c:pt idx="745">
                  <c:v>56</c:v>
                </c:pt>
                <c:pt idx="746">
                  <c:v>1</c:v>
                </c:pt>
                <c:pt idx="747">
                  <c:v>1</c:v>
                </c:pt>
                <c:pt idx="748">
                  <c:v>1</c:v>
                </c:pt>
                <c:pt idx="749">
                  <c:v>1</c:v>
                </c:pt>
                <c:pt idx="750">
                  <c:v>2</c:v>
                </c:pt>
                <c:pt idx="751">
                  <c:v>2</c:v>
                </c:pt>
                <c:pt idx="752">
                  <c:v>1</c:v>
                </c:pt>
                <c:pt idx="753">
                  <c:v>1</c:v>
                </c:pt>
                <c:pt idx="754">
                  <c:v>1</c:v>
                </c:pt>
                <c:pt idx="755">
                  <c:v>1</c:v>
                </c:pt>
                <c:pt idx="756">
                  <c:v>67</c:v>
                </c:pt>
                <c:pt idx="757">
                  <c:v>1</c:v>
                </c:pt>
                <c:pt idx="758">
                  <c:v>1</c:v>
                </c:pt>
                <c:pt idx="759">
                  <c:v>1</c:v>
                </c:pt>
                <c:pt idx="760">
                  <c:v>1</c:v>
                </c:pt>
                <c:pt idx="761">
                  <c:v>1</c:v>
                </c:pt>
                <c:pt idx="762">
                  <c:v>2</c:v>
                </c:pt>
                <c:pt idx="763">
                  <c:v>1</c:v>
                </c:pt>
                <c:pt idx="764">
                  <c:v>1</c:v>
                </c:pt>
                <c:pt idx="765">
                  <c:v>1</c:v>
                </c:pt>
                <c:pt idx="766">
                  <c:v>1</c:v>
                </c:pt>
                <c:pt idx="767">
                  <c:v>27</c:v>
                </c:pt>
                <c:pt idx="768">
                  <c:v>1</c:v>
                </c:pt>
                <c:pt idx="769">
                  <c:v>1</c:v>
                </c:pt>
                <c:pt idx="770">
                  <c:v>1</c:v>
                </c:pt>
                <c:pt idx="771">
                  <c:v>1</c:v>
                </c:pt>
                <c:pt idx="772">
                  <c:v>1</c:v>
                </c:pt>
                <c:pt idx="773">
                  <c:v>2</c:v>
                </c:pt>
                <c:pt idx="774">
                  <c:v>1</c:v>
                </c:pt>
                <c:pt idx="775">
                  <c:v>1</c:v>
                </c:pt>
                <c:pt idx="776">
                  <c:v>1</c:v>
                </c:pt>
                <c:pt idx="777">
                  <c:v>1</c:v>
                </c:pt>
                <c:pt idx="778">
                  <c:v>1</c:v>
                </c:pt>
                <c:pt idx="779">
                  <c:v>1</c:v>
                </c:pt>
                <c:pt idx="780">
                  <c:v>1</c:v>
                </c:pt>
                <c:pt idx="781">
                  <c:v>1</c:v>
                </c:pt>
                <c:pt idx="782">
                  <c:v>1</c:v>
                </c:pt>
                <c:pt idx="783">
                  <c:v>1</c:v>
                </c:pt>
                <c:pt idx="784">
                  <c:v>1</c:v>
                </c:pt>
                <c:pt idx="785">
                  <c:v>457</c:v>
                </c:pt>
                <c:pt idx="786">
                  <c:v>1</c:v>
                </c:pt>
                <c:pt idx="787">
                  <c:v>1</c:v>
                </c:pt>
                <c:pt idx="788">
                  <c:v>2</c:v>
                </c:pt>
                <c:pt idx="789">
                  <c:v>1</c:v>
                </c:pt>
                <c:pt idx="790">
                  <c:v>1</c:v>
                </c:pt>
                <c:pt idx="791">
                  <c:v>1</c:v>
                </c:pt>
                <c:pt idx="792">
                  <c:v>1</c:v>
                </c:pt>
                <c:pt idx="793">
                  <c:v>1</c:v>
                </c:pt>
                <c:pt idx="794">
                  <c:v>1</c:v>
                </c:pt>
                <c:pt idx="795">
                  <c:v>1</c:v>
                </c:pt>
                <c:pt idx="796">
                  <c:v>7</c:v>
                </c:pt>
                <c:pt idx="797">
                  <c:v>1</c:v>
                </c:pt>
                <c:pt idx="798">
                  <c:v>1</c:v>
                </c:pt>
                <c:pt idx="799">
                  <c:v>1</c:v>
                </c:pt>
                <c:pt idx="800">
                  <c:v>39</c:v>
                </c:pt>
                <c:pt idx="801">
                  <c:v>1</c:v>
                </c:pt>
                <c:pt idx="802">
                  <c:v>1</c:v>
                </c:pt>
                <c:pt idx="803">
                  <c:v>6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4</c:v>
                </c:pt>
                <c:pt idx="810">
                  <c:v>1</c:v>
                </c:pt>
                <c:pt idx="811">
                  <c:v>1</c:v>
                </c:pt>
                <c:pt idx="812">
                  <c:v>1</c:v>
                </c:pt>
                <c:pt idx="813">
                  <c:v>1</c:v>
                </c:pt>
                <c:pt idx="814">
                  <c:v>1</c:v>
                </c:pt>
                <c:pt idx="815">
                  <c:v>2</c:v>
                </c:pt>
                <c:pt idx="816">
                  <c:v>4</c:v>
                </c:pt>
                <c:pt idx="817">
                  <c:v>1</c:v>
                </c:pt>
                <c:pt idx="818">
                  <c:v>1</c:v>
                </c:pt>
                <c:pt idx="819">
                  <c:v>1</c:v>
                </c:pt>
                <c:pt idx="820">
                  <c:v>5</c:v>
                </c:pt>
                <c:pt idx="821">
                  <c:v>1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499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1</c:v>
                </c:pt>
                <c:pt idx="833">
                  <c:v>1</c:v>
                </c:pt>
                <c:pt idx="834">
                  <c:v>2</c:v>
                </c:pt>
                <c:pt idx="835">
                  <c:v>1</c:v>
                </c:pt>
                <c:pt idx="836">
                  <c:v>1</c:v>
                </c:pt>
                <c:pt idx="837">
                  <c:v>285</c:v>
                </c:pt>
                <c:pt idx="838">
                  <c:v>3</c:v>
                </c:pt>
                <c:pt idx="839">
                  <c:v>1</c:v>
                </c:pt>
                <c:pt idx="840">
                  <c:v>16</c:v>
                </c:pt>
                <c:pt idx="841">
                  <c:v>1</c:v>
                </c:pt>
                <c:pt idx="842">
                  <c:v>1</c:v>
                </c:pt>
                <c:pt idx="843">
                  <c:v>1</c:v>
                </c:pt>
                <c:pt idx="844">
                  <c:v>1</c:v>
                </c:pt>
                <c:pt idx="845">
                  <c:v>2</c:v>
                </c:pt>
                <c:pt idx="846">
                  <c:v>1</c:v>
                </c:pt>
                <c:pt idx="847">
                  <c:v>1</c:v>
                </c:pt>
                <c:pt idx="848">
                  <c:v>1</c:v>
                </c:pt>
                <c:pt idx="849">
                  <c:v>5</c:v>
                </c:pt>
                <c:pt idx="850">
                  <c:v>1</c:v>
                </c:pt>
                <c:pt idx="851">
                  <c:v>1</c:v>
                </c:pt>
                <c:pt idx="852">
                  <c:v>1</c:v>
                </c:pt>
                <c:pt idx="853">
                  <c:v>1</c:v>
                </c:pt>
                <c:pt idx="854">
                  <c:v>1</c:v>
                </c:pt>
                <c:pt idx="855">
                  <c:v>1</c:v>
                </c:pt>
                <c:pt idx="856">
                  <c:v>1</c:v>
                </c:pt>
                <c:pt idx="857">
                  <c:v>2</c:v>
                </c:pt>
                <c:pt idx="858">
                  <c:v>1</c:v>
                </c:pt>
                <c:pt idx="859">
                  <c:v>1</c:v>
                </c:pt>
                <c:pt idx="860">
                  <c:v>1</c:v>
                </c:pt>
                <c:pt idx="861">
                  <c:v>21</c:v>
                </c:pt>
                <c:pt idx="862">
                  <c:v>1</c:v>
                </c:pt>
                <c:pt idx="863">
                  <c:v>3</c:v>
                </c:pt>
                <c:pt idx="864">
                  <c:v>2</c:v>
                </c:pt>
                <c:pt idx="865">
                  <c:v>1</c:v>
                </c:pt>
                <c:pt idx="866">
                  <c:v>1</c:v>
                </c:pt>
                <c:pt idx="867">
                  <c:v>1</c:v>
                </c:pt>
                <c:pt idx="868">
                  <c:v>1</c:v>
                </c:pt>
                <c:pt idx="869">
                  <c:v>1</c:v>
                </c:pt>
                <c:pt idx="870">
                  <c:v>1</c:v>
                </c:pt>
                <c:pt idx="871">
                  <c:v>1</c:v>
                </c:pt>
                <c:pt idx="872">
                  <c:v>2</c:v>
                </c:pt>
                <c:pt idx="873">
                  <c:v>1</c:v>
                </c:pt>
                <c:pt idx="874">
                  <c:v>1</c:v>
                </c:pt>
                <c:pt idx="875">
                  <c:v>1</c:v>
                </c:pt>
                <c:pt idx="876">
                  <c:v>272</c:v>
                </c:pt>
                <c:pt idx="877">
                  <c:v>1</c:v>
                </c:pt>
                <c:pt idx="878">
                  <c:v>7</c:v>
                </c:pt>
                <c:pt idx="879">
                  <c:v>1</c:v>
                </c:pt>
                <c:pt idx="880">
                  <c:v>1</c:v>
                </c:pt>
                <c:pt idx="881">
                  <c:v>1</c:v>
                </c:pt>
                <c:pt idx="882">
                  <c:v>1</c:v>
                </c:pt>
                <c:pt idx="883">
                  <c:v>1</c:v>
                </c:pt>
                <c:pt idx="884">
                  <c:v>1</c:v>
                </c:pt>
                <c:pt idx="885">
                  <c:v>1</c:v>
                </c:pt>
                <c:pt idx="886">
                  <c:v>1</c:v>
                </c:pt>
                <c:pt idx="887">
                  <c:v>1</c:v>
                </c:pt>
                <c:pt idx="888">
                  <c:v>1</c:v>
                </c:pt>
                <c:pt idx="889">
                  <c:v>1</c:v>
                </c:pt>
                <c:pt idx="890">
                  <c:v>1</c:v>
                </c:pt>
                <c:pt idx="891">
                  <c:v>1</c:v>
                </c:pt>
                <c:pt idx="892">
                  <c:v>1</c:v>
                </c:pt>
                <c:pt idx="893">
                  <c:v>1</c:v>
                </c:pt>
                <c:pt idx="894">
                  <c:v>1</c:v>
                </c:pt>
                <c:pt idx="895">
                  <c:v>1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2</c:v>
                </c:pt>
                <c:pt idx="900">
                  <c:v>1</c:v>
                </c:pt>
                <c:pt idx="901">
                  <c:v>1</c:v>
                </c:pt>
                <c:pt idx="902">
                  <c:v>1</c:v>
                </c:pt>
                <c:pt idx="903">
                  <c:v>5</c:v>
                </c:pt>
                <c:pt idx="904">
                  <c:v>1</c:v>
                </c:pt>
                <c:pt idx="905">
                  <c:v>1</c:v>
                </c:pt>
                <c:pt idx="906">
                  <c:v>1</c:v>
                </c:pt>
                <c:pt idx="907">
                  <c:v>4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2</c:v>
                </c:pt>
                <c:pt idx="914">
                  <c:v>1</c:v>
                </c:pt>
                <c:pt idx="915">
                  <c:v>1</c:v>
                </c:pt>
                <c:pt idx="916">
                  <c:v>1</c:v>
                </c:pt>
                <c:pt idx="917">
                  <c:v>1</c:v>
                </c:pt>
                <c:pt idx="918">
                  <c:v>3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4</c:v>
                </c:pt>
                <c:pt idx="923">
                  <c:v>1</c:v>
                </c:pt>
                <c:pt idx="924">
                  <c:v>2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2</c:v>
                </c:pt>
                <c:pt idx="929">
                  <c:v>1</c:v>
                </c:pt>
                <c:pt idx="930">
                  <c:v>1</c:v>
                </c:pt>
                <c:pt idx="931">
                  <c:v>1</c:v>
                </c:pt>
                <c:pt idx="932">
                  <c:v>1</c:v>
                </c:pt>
                <c:pt idx="933">
                  <c:v>1</c:v>
                </c:pt>
                <c:pt idx="934">
                  <c:v>1</c:v>
                </c:pt>
                <c:pt idx="935">
                  <c:v>6</c:v>
                </c:pt>
                <c:pt idx="936">
                  <c:v>1</c:v>
                </c:pt>
                <c:pt idx="937">
                  <c:v>1</c:v>
                </c:pt>
                <c:pt idx="938">
                  <c:v>1</c:v>
                </c:pt>
                <c:pt idx="939">
                  <c:v>4</c:v>
                </c:pt>
                <c:pt idx="940">
                  <c:v>1</c:v>
                </c:pt>
                <c:pt idx="941">
                  <c:v>12</c:v>
                </c:pt>
                <c:pt idx="942">
                  <c:v>1</c:v>
                </c:pt>
                <c:pt idx="943">
                  <c:v>1</c:v>
                </c:pt>
                <c:pt idx="944">
                  <c:v>301</c:v>
                </c:pt>
                <c:pt idx="945">
                  <c:v>2</c:v>
                </c:pt>
                <c:pt idx="946">
                  <c:v>1</c:v>
                </c:pt>
                <c:pt idx="947">
                  <c:v>1</c:v>
                </c:pt>
                <c:pt idx="948">
                  <c:v>1</c:v>
                </c:pt>
                <c:pt idx="949">
                  <c:v>1</c:v>
                </c:pt>
                <c:pt idx="950">
                  <c:v>1</c:v>
                </c:pt>
                <c:pt idx="951">
                  <c:v>1</c:v>
                </c:pt>
                <c:pt idx="952">
                  <c:v>1</c:v>
                </c:pt>
                <c:pt idx="953">
                  <c:v>74</c:v>
                </c:pt>
                <c:pt idx="954">
                  <c:v>3</c:v>
                </c:pt>
                <c:pt idx="955">
                  <c:v>1</c:v>
                </c:pt>
                <c:pt idx="956">
                  <c:v>1</c:v>
                </c:pt>
                <c:pt idx="957">
                  <c:v>351</c:v>
                </c:pt>
                <c:pt idx="958">
                  <c:v>1</c:v>
                </c:pt>
                <c:pt idx="959">
                  <c:v>1</c:v>
                </c:pt>
                <c:pt idx="960">
                  <c:v>1</c:v>
                </c:pt>
                <c:pt idx="961">
                  <c:v>14</c:v>
                </c:pt>
                <c:pt idx="962">
                  <c:v>1</c:v>
                </c:pt>
                <c:pt idx="963">
                  <c:v>2</c:v>
                </c:pt>
                <c:pt idx="964">
                  <c:v>1</c:v>
                </c:pt>
                <c:pt idx="965">
                  <c:v>1</c:v>
                </c:pt>
                <c:pt idx="966">
                  <c:v>6</c:v>
                </c:pt>
                <c:pt idx="967">
                  <c:v>1</c:v>
                </c:pt>
                <c:pt idx="968">
                  <c:v>1</c:v>
                </c:pt>
                <c:pt idx="969">
                  <c:v>8</c:v>
                </c:pt>
                <c:pt idx="970">
                  <c:v>1</c:v>
                </c:pt>
                <c:pt idx="971">
                  <c:v>1</c:v>
                </c:pt>
                <c:pt idx="972">
                  <c:v>3</c:v>
                </c:pt>
                <c:pt idx="973">
                  <c:v>1</c:v>
                </c:pt>
                <c:pt idx="974">
                  <c:v>2</c:v>
                </c:pt>
                <c:pt idx="975">
                  <c:v>1</c:v>
                </c:pt>
                <c:pt idx="976">
                  <c:v>1</c:v>
                </c:pt>
                <c:pt idx="977">
                  <c:v>1</c:v>
                </c:pt>
                <c:pt idx="978">
                  <c:v>1</c:v>
                </c:pt>
                <c:pt idx="979">
                  <c:v>1</c:v>
                </c:pt>
                <c:pt idx="980">
                  <c:v>1</c:v>
                </c:pt>
                <c:pt idx="981">
                  <c:v>1</c:v>
                </c:pt>
                <c:pt idx="982">
                  <c:v>3</c:v>
                </c:pt>
                <c:pt idx="983">
                  <c:v>1</c:v>
                </c:pt>
                <c:pt idx="984">
                  <c:v>1</c:v>
                </c:pt>
                <c:pt idx="985">
                  <c:v>1</c:v>
                </c:pt>
                <c:pt idx="986">
                  <c:v>1</c:v>
                </c:pt>
                <c:pt idx="987">
                  <c:v>1</c:v>
                </c:pt>
                <c:pt idx="988">
                  <c:v>1</c:v>
                </c:pt>
                <c:pt idx="989">
                  <c:v>1</c:v>
                </c:pt>
                <c:pt idx="990">
                  <c:v>1</c:v>
                </c:pt>
                <c:pt idx="991">
                  <c:v>1</c:v>
                </c:pt>
                <c:pt idx="992">
                  <c:v>1</c:v>
                </c:pt>
                <c:pt idx="993">
                  <c:v>1</c:v>
                </c:pt>
                <c:pt idx="994">
                  <c:v>1</c:v>
                </c:pt>
                <c:pt idx="995">
                  <c:v>1</c:v>
                </c:pt>
                <c:pt idx="996">
                  <c:v>1</c:v>
                </c:pt>
                <c:pt idx="997">
                  <c:v>3</c:v>
                </c:pt>
                <c:pt idx="998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038462512"/>
        <c:axId val="-1038454896"/>
      </c:barChart>
      <c:catAx>
        <c:axId val="-1038462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38454896"/>
        <c:crosses val="autoZero"/>
        <c:auto val="1"/>
        <c:lblAlgn val="ctr"/>
        <c:lblOffset val="100"/>
        <c:noMultiLvlLbl val="0"/>
      </c:catAx>
      <c:valAx>
        <c:axId val="-1038454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38462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4.png>
</file>

<file path=ppt/media/image17.svg>
</file>

<file path=ppt/media/image2.jpeg>
</file>

<file path=ppt/media/image2.svg>
</file>

<file path=ppt/media/image20.svg>
</file>

<file path=ppt/media/image22.sv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700"/>
            <a:ext cx="18288000" cy="10299701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601" y="3606801"/>
            <a:ext cx="11650404" cy="2469453"/>
          </a:xfrm>
        </p:spPr>
        <p:txBody>
          <a:bodyPr anchor="b">
            <a:noAutofit/>
          </a:bodyPr>
          <a:lstStyle>
            <a:lvl1pPr algn="r">
              <a:defRPr sz="81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601" y="6076250"/>
            <a:ext cx="11650404" cy="164534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12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914400"/>
            <a:ext cx="12895002" cy="51054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5600"/>
            <a:ext cx="12895002" cy="2356443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208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400"/>
            <a:ext cx="12141201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49209" y="5448300"/>
            <a:ext cx="10836786" cy="5715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5600"/>
            <a:ext cx="12895002" cy="2356443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812805" y="11855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339517" y="4329834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270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0828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2897982"/>
            <a:ext cx="12895002" cy="3893190"/>
          </a:xfrm>
        </p:spPr>
        <p:txBody>
          <a:bodyPr anchor="b">
            <a:normAutofit/>
          </a:bodyPr>
          <a:lstStyle>
            <a:lvl1pPr algn="l">
              <a:defRPr sz="6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491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400"/>
            <a:ext cx="12141201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9800"/>
            <a:ext cx="12895004" cy="771372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812805" y="11855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339517" y="4329834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9635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914400"/>
            <a:ext cx="12882305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9800"/>
            <a:ext cx="12895004" cy="771372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accent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82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5464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951510" y="914399"/>
            <a:ext cx="1957115" cy="787717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16003" y="914400"/>
            <a:ext cx="10590225" cy="78771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38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6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4051301"/>
            <a:ext cx="12895002" cy="2739872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1290600"/>
          </a:xfrm>
        </p:spPr>
        <p:txBody>
          <a:bodyPr anchor="t"/>
          <a:lstStyle>
            <a:lvl1pPr marL="0" indent="0" algn="l">
              <a:buNone/>
              <a:defRPr sz="3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146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2" y="3240884"/>
            <a:ext cx="6276053" cy="582115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34955" y="3240884"/>
            <a:ext cx="6276051" cy="58211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47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3618" y="3241475"/>
            <a:ext cx="627843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3618" y="4105868"/>
            <a:ext cx="6278435" cy="495617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32575" y="3241475"/>
            <a:ext cx="627842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32577" y="4105868"/>
            <a:ext cx="6278426" cy="495617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68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914400"/>
            <a:ext cx="12895002" cy="1981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01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989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2247906"/>
            <a:ext cx="5781792" cy="1917699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0692" y="772387"/>
            <a:ext cx="6770312" cy="828965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1" y="4165604"/>
            <a:ext cx="5781792" cy="3876674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595" indent="0">
              <a:buNone/>
              <a:defRPr sz="2100"/>
            </a:lvl2pPr>
            <a:lvl3pPr marL="1371189" indent="0">
              <a:buNone/>
              <a:defRPr sz="1800"/>
            </a:lvl3pPr>
            <a:lvl4pPr marL="2056784" indent="0">
              <a:buNone/>
              <a:defRPr sz="1500"/>
            </a:lvl4pPr>
            <a:lvl5pPr marL="2742377" indent="0">
              <a:buNone/>
              <a:defRPr sz="1500"/>
            </a:lvl5pPr>
            <a:lvl6pPr marL="3427971" indent="0">
              <a:buNone/>
              <a:defRPr sz="1500"/>
            </a:lvl6pPr>
            <a:lvl7pPr marL="4113566" indent="0">
              <a:buNone/>
              <a:defRPr sz="1500"/>
            </a:lvl7pPr>
            <a:lvl8pPr marL="4799160" indent="0">
              <a:buNone/>
              <a:defRPr sz="1500"/>
            </a:lvl8pPr>
            <a:lvl9pPr marL="5484755" indent="0">
              <a:buNone/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2" y="7200900"/>
            <a:ext cx="12895001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6001" y="914400"/>
            <a:ext cx="12895002" cy="576857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2" y="8051007"/>
            <a:ext cx="12895001" cy="101103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736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700"/>
            <a:ext cx="18288000" cy="10299701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1" y="914400"/>
            <a:ext cx="12895002" cy="198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1" y="3240884"/>
            <a:ext cx="12895002" cy="582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07700" y="9062044"/>
            <a:ext cx="136790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6001" y="9062044"/>
            <a:ext cx="944641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885995" y="9062044"/>
            <a:ext cx="102500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84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685800" rtl="0" eaLnBrk="1" latinLnBrk="0" hangingPunct="1">
        <a:spcBef>
          <a:spcPct val="0"/>
        </a:spcBef>
        <a:buNone/>
        <a:defRPr sz="54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sv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11.sv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2.sv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3.png"/><Relationship Id="rId10" Type="http://schemas.openxmlformats.org/officeDocument/2006/relationships/image" Target="../media/image5.svg"/><Relationship Id="rId4" Type="http://schemas.openxmlformats.org/officeDocument/2006/relationships/image" Target="../media/image2.jpeg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90701" y="-2352224"/>
            <a:ext cx="10818956" cy="6761848"/>
          </a:xfrm>
          <a:custGeom>
            <a:avLst/>
            <a:gdLst/>
            <a:ahLst/>
            <a:cxnLst/>
            <a:rect l="l" t="t" r="r" b="b"/>
            <a:pathLst>
              <a:path w="10818956" h="6761848">
                <a:moveTo>
                  <a:pt x="0" y="0"/>
                </a:moveTo>
                <a:lnTo>
                  <a:pt x="10818956" y="0"/>
                </a:lnTo>
                <a:lnTo>
                  <a:pt x="10818956" y="6761848"/>
                </a:lnTo>
                <a:lnTo>
                  <a:pt x="0" y="676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2184380"/>
            <a:chOff x="0" y="0"/>
            <a:chExt cx="24384000" cy="16245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6245839"/>
            </a:xfrm>
            <a:custGeom>
              <a:avLst/>
              <a:gdLst/>
              <a:ahLst/>
              <a:cxnLst/>
              <a:rect l="l" t="t" r="r" b="b"/>
              <a:pathLst>
                <a:path w="24384000" h="16245839">
                  <a:moveTo>
                    <a:pt x="0" y="0"/>
                  </a:moveTo>
                  <a:lnTo>
                    <a:pt x="24384000" y="0"/>
                  </a:lnTo>
                  <a:lnTo>
                    <a:pt x="24384000" y="16245839"/>
                  </a:lnTo>
                  <a:lnTo>
                    <a:pt x="0" y="16245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26000"/>
              </a:blip>
              <a:stretch>
                <a:fillRect t="-31" b="-31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-682599" y="3235102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479471" y="868172"/>
            <a:ext cx="12908606" cy="2123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08"/>
              </a:lnSpc>
            </a:pPr>
            <a:r>
              <a:rPr lang="en-US" sz="607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MILESTONE PROJECT </a:t>
            </a:r>
          </a:p>
          <a:p>
            <a:pPr algn="ctr">
              <a:lnSpc>
                <a:spcPts val="8368"/>
              </a:lnSpc>
            </a:pPr>
            <a:r>
              <a:rPr lang="en-US" sz="597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SALARY DATA ANALYSIS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590701" y="6418506"/>
            <a:ext cx="5056839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SWETHA S </a:t>
            </a:r>
          </a:p>
          <a:p>
            <a:pPr algn="ctr">
              <a:lnSpc>
                <a:spcPts val="5599"/>
              </a:lnSpc>
            </a:pP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DADS-August</a:t>
            </a:r>
          </a:p>
          <a:p>
            <a:pPr algn="ctr">
              <a:lnSpc>
                <a:spcPts val="5599"/>
              </a:lnSpc>
            </a:pP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Cohort B</a:t>
            </a:r>
            <a:endParaRPr lang="en-US" sz="39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4353754" y="-3121406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2184380"/>
            <a:chOff x="0" y="0"/>
            <a:chExt cx="24384000" cy="16245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6245839"/>
            </a:xfrm>
            <a:custGeom>
              <a:avLst/>
              <a:gdLst/>
              <a:ahLst/>
              <a:cxnLst/>
              <a:rect l="l" t="t" r="r" b="b"/>
              <a:pathLst>
                <a:path w="24384000" h="16245839">
                  <a:moveTo>
                    <a:pt x="0" y="0"/>
                  </a:moveTo>
                  <a:lnTo>
                    <a:pt x="24384000" y="0"/>
                  </a:lnTo>
                  <a:lnTo>
                    <a:pt x="24384000" y="16245839"/>
                  </a:lnTo>
                  <a:lnTo>
                    <a:pt x="0" y="16245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26000"/>
              </a:blip>
              <a:stretch>
                <a:fillRect t="-31" b="-3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195457" y="823023"/>
            <a:ext cx="15897086" cy="8496293"/>
          </a:xfrm>
          <a:custGeom>
            <a:avLst/>
            <a:gdLst/>
            <a:ahLst/>
            <a:cxnLst/>
            <a:rect l="l" t="t" r="r" b="b"/>
            <a:pathLst>
              <a:path w="15897086" h="8496293">
                <a:moveTo>
                  <a:pt x="0" y="0"/>
                </a:moveTo>
                <a:lnTo>
                  <a:pt x="15897086" y="0"/>
                </a:lnTo>
                <a:lnTo>
                  <a:pt x="15897086" y="8496293"/>
                </a:lnTo>
                <a:lnTo>
                  <a:pt x="0" y="84962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309559" y="710509"/>
            <a:ext cx="5233016" cy="892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56013" y="2132965"/>
            <a:ext cx="14494919" cy="3743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project helped understand global salary trends using Excel and SQL.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Experience, </a:t>
            </a:r>
            <a:r>
              <a:rPr lang="en-US" sz="30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Education</a:t>
            </a: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</a:t>
            </a:r>
            <a:r>
              <a:rPr lang="en-US" sz="30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Industry </a:t>
            </a: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strongly influence salary levels.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Utilities &amp; Telecommunication </a:t>
            </a: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 the top-paying sectors overall.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PhD </a:t>
            </a: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professionals earn the highest averages.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United States </a:t>
            </a: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shows the highest average salary in the dataset.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analysis highlights gender differences and industry-based variations in pay.</a:t>
            </a:r>
          </a:p>
          <a:p>
            <a:pPr algn="l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-682599" y="3235102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163061" y="-2556891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90701" y="-2352224"/>
            <a:ext cx="10818956" cy="6761848"/>
          </a:xfrm>
          <a:custGeom>
            <a:avLst/>
            <a:gdLst/>
            <a:ahLst/>
            <a:cxnLst/>
            <a:rect l="l" t="t" r="r" b="b"/>
            <a:pathLst>
              <a:path w="10818956" h="6761848">
                <a:moveTo>
                  <a:pt x="0" y="0"/>
                </a:moveTo>
                <a:lnTo>
                  <a:pt x="10818956" y="0"/>
                </a:lnTo>
                <a:lnTo>
                  <a:pt x="10818956" y="6761848"/>
                </a:lnTo>
                <a:lnTo>
                  <a:pt x="0" y="676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2184380"/>
            <a:chOff x="0" y="0"/>
            <a:chExt cx="24384000" cy="16245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6245839"/>
            </a:xfrm>
            <a:custGeom>
              <a:avLst/>
              <a:gdLst/>
              <a:ahLst/>
              <a:cxnLst/>
              <a:rect l="l" t="t" r="r" b="b"/>
              <a:pathLst>
                <a:path w="24384000" h="16245839">
                  <a:moveTo>
                    <a:pt x="0" y="0"/>
                  </a:moveTo>
                  <a:lnTo>
                    <a:pt x="24384000" y="0"/>
                  </a:lnTo>
                  <a:lnTo>
                    <a:pt x="24384000" y="16245839"/>
                  </a:lnTo>
                  <a:lnTo>
                    <a:pt x="0" y="16245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26000"/>
              </a:blip>
              <a:stretch>
                <a:fillRect t="-31" b="-31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4199252" y="3885713"/>
            <a:ext cx="8728387" cy="1047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</a:p>
        </p:txBody>
      </p:sp>
      <p:sp>
        <p:nvSpPr>
          <p:cNvPr id="6" name="Freeform 6"/>
          <p:cNvSpPr/>
          <p:nvPr/>
        </p:nvSpPr>
        <p:spPr>
          <a:xfrm>
            <a:off x="-682599" y="3235102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961333" y="-2352224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2184380"/>
            <a:chOff x="0" y="0"/>
            <a:chExt cx="24384000" cy="16245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6245839"/>
            </a:xfrm>
            <a:custGeom>
              <a:avLst/>
              <a:gdLst/>
              <a:ahLst/>
              <a:cxnLst/>
              <a:rect l="l" t="t" r="r" b="b"/>
              <a:pathLst>
                <a:path w="24384000" h="16245839">
                  <a:moveTo>
                    <a:pt x="0" y="0"/>
                  </a:moveTo>
                  <a:lnTo>
                    <a:pt x="24384000" y="0"/>
                  </a:lnTo>
                  <a:lnTo>
                    <a:pt x="24384000" y="16245839"/>
                  </a:lnTo>
                  <a:lnTo>
                    <a:pt x="0" y="16245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26000"/>
              </a:blip>
              <a:stretch>
                <a:fillRect t="-31" b="-3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638795" y="199119"/>
            <a:ext cx="15897086" cy="8496293"/>
          </a:xfrm>
          <a:custGeom>
            <a:avLst/>
            <a:gdLst/>
            <a:ahLst/>
            <a:cxnLst/>
            <a:rect l="l" t="t" r="r" b="b"/>
            <a:pathLst>
              <a:path w="15897086" h="8496293">
                <a:moveTo>
                  <a:pt x="0" y="0"/>
                </a:moveTo>
                <a:lnTo>
                  <a:pt x="15897086" y="0"/>
                </a:lnTo>
                <a:lnTo>
                  <a:pt x="15897086" y="8496293"/>
                </a:lnTo>
                <a:lnTo>
                  <a:pt x="0" y="84962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39662" y="887222"/>
            <a:ext cx="11741050" cy="882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OVERVIEW &amp; OBJECTIVES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12458" y="2628968"/>
            <a:ext cx="14843030" cy="3949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just">
              <a:lnSpc>
                <a:spcPts val="5600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Analyze salary patterns across industries, </a:t>
            </a: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genders and</a:t>
            </a:r>
          </a:p>
          <a:p>
            <a:pPr marL="431799" lvl="1" algn="just">
              <a:lnSpc>
                <a:spcPts val="5600"/>
              </a:lnSpc>
            </a:pP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education levels.</a:t>
            </a:r>
          </a:p>
          <a:p>
            <a:pPr marL="863599" lvl="1" indent="-431800" algn="just">
              <a:lnSpc>
                <a:spcPts val="5600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SQL for querying and Excel for visualization.</a:t>
            </a:r>
          </a:p>
          <a:p>
            <a:pPr marL="863599" lvl="1" indent="-431800" algn="just">
              <a:lnSpc>
                <a:spcPts val="55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 insights from a salary dataset.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just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-850779" y="3711613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425594" y="-3121406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90701" y="-2352224"/>
            <a:ext cx="10818956" cy="6761848"/>
          </a:xfrm>
          <a:custGeom>
            <a:avLst/>
            <a:gdLst/>
            <a:ahLst/>
            <a:cxnLst/>
            <a:rect l="l" t="t" r="r" b="b"/>
            <a:pathLst>
              <a:path w="10818956" h="6761848">
                <a:moveTo>
                  <a:pt x="0" y="0"/>
                </a:moveTo>
                <a:lnTo>
                  <a:pt x="10818956" y="0"/>
                </a:lnTo>
                <a:lnTo>
                  <a:pt x="10818956" y="6761848"/>
                </a:lnTo>
                <a:lnTo>
                  <a:pt x="0" y="676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2184380"/>
            <a:chOff x="0" y="0"/>
            <a:chExt cx="24384000" cy="16245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6245839"/>
            </a:xfrm>
            <a:custGeom>
              <a:avLst/>
              <a:gdLst/>
              <a:ahLst/>
              <a:cxnLst/>
              <a:rect l="l" t="t" r="r" b="b"/>
              <a:pathLst>
                <a:path w="24384000" h="16245839">
                  <a:moveTo>
                    <a:pt x="0" y="0"/>
                  </a:moveTo>
                  <a:lnTo>
                    <a:pt x="24384000" y="0"/>
                  </a:lnTo>
                  <a:lnTo>
                    <a:pt x="24384000" y="16245839"/>
                  </a:lnTo>
                  <a:lnTo>
                    <a:pt x="0" y="16245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26000"/>
              </a:blip>
              <a:stretch>
                <a:fillRect t="-31" b="-31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1195457" y="823023"/>
            <a:ext cx="15897086" cy="8496293"/>
          </a:xfrm>
          <a:custGeom>
            <a:avLst/>
            <a:gdLst/>
            <a:ahLst/>
            <a:cxnLst/>
            <a:rect l="l" t="t" r="r" b="b"/>
            <a:pathLst>
              <a:path w="15897086" h="8496293">
                <a:moveTo>
                  <a:pt x="0" y="0"/>
                </a:moveTo>
                <a:lnTo>
                  <a:pt x="15897086" y="0"/>
                </a:lnTo>
                <a:lnTo>
                  <a:pt x="15897086" y="8496293"/>
                </a:lnTo>
                <a:lnTo>
                  <a:pt x="0" y="84962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89673"/>
            <a:ext cx="9444137" cy="892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DESCRIPTION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21934" y="2730833"/>
            <a:ext cx="13520321" cy="3039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2009" lvl="1" indent="-346005" algn="just">
              <a:lnSpc>
                <a:spcPts val="4807"/>
              </a:lnSpc>
              <a:buFont typeface="Arial"/>
              <a:buChar char="•"/>
            </a:pPr>
            <a:r>
              <a:rPr lang="en-US" sz="4000" spc="-6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Dataset consists </a:t>
            </a:r>
            <a:r>
              <a:rPr lang="en-US" sz="4000" spc="-6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 27774 rows </a:t>
            </a:r>
            <a:r>
              <a:rPr lang="en-US" sz="4000" spc="-6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 17 columns</a:t>
            </a:r>
          </a:p>
          <a:p>
            <a:pPr marL="692009" lvl="1" indent="-346005" algn="just">
              <a:lnSpc>
                <a:spcPts val="4807"/>
              </a:lnSpc>
              <a:buFont typeface="Arial"/>
              <a:buChar char="•"/>
            </a:pPr>
            <a:r>
              <a:rPr lang="en-US" sz="4000" spc="-63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 Range, Gender, Education, Industry, Job Title, Country, City, Annual Salary, Additional Compensation, Years of Experience (Overall &amp; In Field)</a:t>
            </a:r>
          </a:p>
          <a:p>
            <a:pPr algn="just">
              <a:lnSpc>
                <a:spcPts val="4488"/>
              </a:lnSpc>
            </a:pPr>
            <a:endParaRPr lang="en-US" sz="3205" spc="-63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-738659" y="4409624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042255" y="-2352224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 l="-33" r="-33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2184380"/>
            <a:chOff x="0" y="0"/>
            <a:chExt cx="24384000" cy="16245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6245839"/>
            </a:xfrm>
            <a:custGeom>
              <a:avLst/>
              <a:gdLst/>
              <a:ahLst/>
              <a:cxnLst/>
              <a:rect l="l" t="t" r="r" b="b"/>
              <a:pathLst>
                <a:path w="24384000" h="16245839">
                  <a:moveTo>
                    <a:pt x="0" y="0"/>
                  </a:moveTo>
                  <a:lnTo>
                    <a:pt x="24384000" y="0"/>
                  </a:lnTo>
                  <a:lnTo>
                    <a:pt x="24384000" y="16245839"/>
                  </a:lnTo>
                  <a:lnTo>
                    <a:pt x="0" y="16245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26000"/>
              </a:blip>
              <a:stretch>
                <a:fillRect t="-31" b="-3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206152" y="511829"/>
            <a:ext cx="15897086" cy="8496293"/>
          </a:xfrm>
          <a:custGeom>
            <a:avLst/>
            <a:gdLst/>
            <a:ahLst/>
            <a:cxnLst/>
            <a:rect l="l" t="t" r="r" b="b"/>
            <a:pathLst>
              <a:path w="15897086" h="8496293">
                <a:moveTo>
                  <a:pt x="0" y="0"/>
                </a:moveTo>
                <a:lnTo>
                  <a:pt x="15897086" y="0"/>
                </a:lnTo>
                <a:lnTo>
                  <a:pt x="15897086" y="8496293"/>
                </a:lnTo>
                <a:lnTo>
                  <a:pt x="0" y="84962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920207" y="689010"/>
            <a:ext cx="11159910" cy="892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CLEANING &amp; PREPARATION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3797" y="2197341"/>
            <a:ext cx="15660405" cy="3187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just">
              <a:lnSpc>
                <a:spcPts val="55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Removed null and duplicate values.</a:t>
            </a:r>
          </a:p>
          <a:p>
            <a:pPr marL="863599" lvl="1" indent="-431800" algn="just">
              <a:lnSpc>
                <a:spcPts val="55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Standardized categorical data (e.g., job titles, education).</a:t>
            </a:r>
          </a:p>
          <a:p>
            <a:pPr marL="863599" lvl="1" indent="-431800" algn="just">
              <a:lnSpc>
                <a:spcPts val="55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Converted salary to numeric values (USD).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marL="685801" lvl="2" indent="-228600" algn="just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-990929" y="4356304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549964" y="-3103753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408" y="4986172"/>
            <a:ext cx="10058400" cy="37984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14641">
            <a:off x="-2683716" y="-16145"/>
            <a:ext cx="34358282" cy="22891205"/>
            <a:chOff x="0" y="0"/>
            <a:chExt cx="45811043" cy="3052160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811058" cy="30521656"/>
            </a:xfrm>
            <a:custGeom>
              <a:avLst/>
              <a:gdLst/>
              <a:ahLst/>
              <a:cxnLst/>
              <a:rect l="l" t="t" r="r" b="b"/>
              <a:pathLst>
                <a:path w="45811058" h="30521656">
                  <a:moveTo>
                    <a:pt x="0" y="0"/>
                  </a:moveTo>
                  <a:lnTo>
                    <a:pt x="45811058" y="0"/>
                  </a:lnTo>
                  <a:lnTo>
                    <a:pt x="45811058" y="30521656"/>
                  </a:lnTo>
                  <a:lnTo>
                    <a:pt x="0" y="305216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26000"/>
              </a:blip>
              <a:stretch>
                <a:fillRect t="-31" b="-3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864493" y="-766371"/>
            <a:ext cx="16845600" cy="9143008"/>
          </a:xfrm>
          <a:custGeom>
            <a:avLst/>
            <a:gdLst/>
            <a:ahLst/>
            <a:cxnLst/>
            <a:rect l="l" t="t" r="r" b="b"/>
            <a:pathLst>
              <a:path w="16845600" h="9143008">
                <a:moveTo>
                  <a:pt x="0" y="0"/>
                </a:moveTo>
                <a:lnTo>
                  <a:pt x="16845600" y="0"/>
                </a:lnTo>
                <a:lnTo>
                  <a:pt x="16845600" y="9143008"/>
                </a:lnTo>
                <a:lnTo>
                  <a:pt x="0" y="91430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41407" y="498276"/>
            <a:ext cx="8302593" cy="892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SQL DATABASE  CREATION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85128" y="1666045"/>
            <a:ext cx="7739172" cy="694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1"/>
              </a:lnSpc>
            </a:pPr>
            <a:endParaRPr/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Average salary by industry &amp; gender</a:t>
            </a:r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compensation by job title</a:t>
            </a:r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Salary vs. education level</a:t>
            </a:r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Employees by industry &amp; experience</a:t>
            </a:r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Median salary by age &amp; gender</a:t>
            </a:r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Highest salary by country</a:t>
            </a:r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Salary by city &amp; industry</a:t>
            </a:r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Compensation trends by gender</a:t>
            </a:r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comp by job &amp; experience</a:t>
            </a:r>
          </a:p>
          <a:p>
            <a:pPr marL="647700" lvl="1" indent="-323850" algn="l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Salary by industry, gender &amp; education</a:t>
            </a:r>
          </a:p>
          <a:p>
            <a:pPr marL="685966" lvl="2" indent="-228655" algn="l">
              <a:lnSpc>
                <a:spcPts val="4201"/>
              </a:lnSpc>
            </a:pPr>
            <a:endParaRPr lang="en-US" sz="3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966" lvl="2" indent="-228655" algn="l">
              <a:lnSpc>
                <a:spcPts val="4201"/>
              </a:lnSpc>
            </a:pPr>
            <a:endParaRPr lang="en-US" sz="3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-691572" y="4244184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4958165" y="-3121406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 l="-33" r="-33"/>
            </a:stretch>
          </a:blipFill>
        </p:spPr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019300"/>
            <a:ext cx="4648200" cy="180358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796" y="5165651"/>
            <a:ext cx="4027815" cy="19330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1"/>
          <p:cNvSpPr/>
          <p:nvPr/>
        </p:nvSpPr>
        <p:spPr>
          <a:xfrm>
            <a:off x="-691572" y="4244184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3" name="Freeform 12"/>
          <p:cNvSpPr/>
          <p:nvPr/>
        </p:nvSpPr>
        <p:spPr>
          <a:xfrm>
            <a:off x="14958165" y="-3121406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4" name="Rectangle 3"/>
          <p:cNvSpPr/>
          <p:nvPr/>
        </p:nvSpPr>
        <p:spPr>
          <a:xfrm>
            <a:off x="533400" y="342900"/>
            <a:ext cx="12812802" cy="8798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38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RELATIONSHIP CONNECTIVITY FOR DIFFERENT DATA’s</a:t>
            </a:r>
            <a:endParaRPr lang="en-US" sz="3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019300"/>
            <a:ext cx="12725400" cy="72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5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98509" y="4213414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163060" y="-2093346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80" y="0"/>
                </a:lnTo>
                <a:lnTo>
                  <a:pt x="8249880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139238" y="4533877"/>
            <a:ext cx="9525" cy="1066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1028700" y="515929"/>
            <a:ext cx="8478277" cy="892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PIVOT TABLES AND CHARTS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2125678"/>
            <a:ext cx="14100284" cy="2822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00"/>
              </a:lnSpc>
              <a:spcBef>
                <a:spcPct val="0"/>
              </a:spcBef>
            </a:pPr>
            <a:r>
              <a:rPr lang="en-US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Pivot Table summarizes salary data by Industry, Gender, and  </a:t>
            </a:r>
          </a:p>
          <a:p>
            <a:pPr algn="just">
              <a:lnSpc>
                <a:spcPts val="5600"/>
              </a:lnSpc>
              <a:spcBef>
                <a:spcPct val="0"/>
              </a:spcBef>
            </a:pPr>
            <a:r>
              <a:rPr lang="en-US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Education Level.</a:t>
            </a:r>
          </a:p>
          <a:p>
            <a:pPr algn="just">
              <a:lnSpc>
                <a:spcPts val="5600"/>
              </a:lnSpc>
              <a:spcBef>
                <a:spcPct val="0"/>
              </a:spcBef>
            </a:pPr>
            <a:r>
              <a:rPr lang="en-US" sz="4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Pivot Charts visualize salary trends and compensation comparison.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4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043" y="5569768"/>
            <a:ext cx="5856623" cy="2638698"/>
          </a:xfrm>
          <a:prstGeom prst="rect">
            <a:avLst/>
          </a:prstGeom>
        </p:spPr>
      </p:pic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6552246"/>
              </p:ext>
            </p:extLst>
          </p:nvPr>
        </p:nvGraphicFramePr>
        <p:xfrm>
          <a:off x="9018615" y="5418033"/>
          <a:ext cx="5144445" cy="3295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2184380"/>
            <a:chOff x="0" y="0"/>
            <a:chExt cx="24384000" cy="16245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6245839"/>
            </a:xfrm>
            <a:custGeom>
              <a:avLst/>
              <a:gdLst/>
              <a:ahLst/>
              <a:cxnLst/>
              <a:rect l="l" t="t" r="r" b="b"/>
              <a:pathLst>
                <a:path w="24384000" h="16245839">
                  <a:moveTo>
                    <a:pt x="0" y="0"/>
                  </a:moveTo>
                  <a:lnTo>
                    <a:pt x="24384000" y="0"/>
                  </a:lnTo>
                  <a:lnTo>
                    <a:pt x="24384000" y="16245839"/>
                  </a:lnTo>
                  <a:lnTo>
                    <a:pt x="0" y="16245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26000"/>
              </a:blip>
              <a:stretch>
                <a:fillRect t="-31" b="-3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195457" y="823023"/>
            <a:ext cx="4617003" cy="4320477"/>
          </a:xfrm>
          <a:custGeom>
            <a:avLst/>
            <a:gdLst/>
            <a:ahLst/>
            <a:cxnLst/>
            <a:rect l="l" t="t" r="r" b="b"/>
            <a:pathLst>
              <a:path w="4617003" h="4320477">
                <a:moveTo>
                  <a:pt x="0" y="0"/>
                </a:moveTo>
                <a:lnTo>
                  <a:pt x="4617003" y="0"/>
                </a:lnTo>
                <a:lnTo>
                  <a:pt x="4617003" y="4320477"/>
                </a:lnTo>
                <a:lnTo>
                  <a:pt x="0" y="43204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32557" y="-563563"/>
            <a:ext cx="9652056" cy="3200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endParaRPr/>
          </a:p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DASHBOARD OVERVIEW</a:t>
            </a:r>
          </a:p>
          <a:p>
            <a:pPr algn="l">
              <a:lnSpc>
                <a:spcPts val="8400"/>
              </a:lnSpc>
            </a:pPr>
            <a:endParaRPr lang="en-US" sz="6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866900"/>
            <a:ext cx="12954000" cy="79247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90701" y="-2352224"/>
            <a:ext cx="10818956" cy="6761848"/>
          </a:xfrm>
          <a:custGeom>
            <a:avLst/>
            <a:gdLst/>
            <a:ahLst/>
            <a:cxnLst/>
            <a:rect l="l" t="t" r="r" b="b"/>
            <a:pathLst>
              <a:path w="10818956" h="6761848">
                <a:moveTo>
                  <a:pt x="0" y="0"/>
                </a:moveTo>
                <a:lnTo>
                  <a:pt x="10818956" y="0"/>
                </a:lnTo>
                <a:lnTo>
                  <a:pt x="10818956" y="6761848"/>
                </a:lnTo>
                <a:lnTo>
                  <a:pt x="0" y="6761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2184380"/>
            <a:chOff x="0" y="0"/>
            <a:chExt cx="24384000" cy="16245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6245839"/>
            </a:xfrm>
            <a:custGeom>
              <a:avLst/>
              <a:gdLst/>
              <a:ahLst/>
              <a:cxnLst/>
              <a:rect l="l" t="t" r="r" b="b"/>
              <a:pathLst>
                <a:path w="24384000" h="16245839">
                  <a:moveTo>
                    <a:pt x="0" y="0"/>
                  </a:moveTo>
                  <a:lnTo>
                    <a:pt x="24384000" y="0"/>
                  </a:lnTo>
                  <a:lnTo>
                    <a:pt x="24384000" y="16245839"/>
                  </a:lnTo>
                  <a:lnTo>
                    <a:pt x="0" y="162458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26000"/>
              </a:blip>
              <a:stretch>
                <a:fillRect t="-31" b="-31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-682599" y="3235102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57764" y="823023"/>
            <a:ext cx="17051220" cy="9320152"/>
          </a:xfrm>
          <a:custGeom>
            <a:avLst/>
            <a:gdLst/>
            <a:ahLst/>
            <a:cxnLst/>
            <a:rect l="l" t="t" r="r" b="b"/>
            <a:pathLst>
              <a:path w="17051220" h="9320152">
                <a:moveTo>
                  <a:pt x="0" y="0"/>
                </a:moveTo>
                <a:lnTo>
                  <a:pt x="17051220" y="0"/>
                </a:lnTo>
                <a:lnTo>
                  <a:pt x="17051220" y="9320152"/>
                </a:lnTo>
                <a:lnTo>
                  <a:pt x="0" y="93201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309559" y="710509"/>
            <a:ext cx="6880223" cy="892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INSIGHTS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88091" y="1965667"/>
            <a:ext cx="14190565" cy="5745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</a:t>
            </a: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Utilities &amp; Telecommunication sector 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 the highest average </a:t>
            </a: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salaries.</a:t>
            </a:r>
            <a:endParaRPr lang="en-US" sz="39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</a:t>
            </a: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Computing Technology have the high Employee count.</a:t>
            </a:r>
          </a:p>
          <a:p>
            <a:pPr algn="l">
              <a:lnSpc>
                <a:spcPts val="5599"/>
              </a:lnSpc>
            </a:pP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United States 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 the top salary figures among listed </a:t>
            </a: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countries.</a:t>
            </a:r>
            <a:endParaRPr lang="en-US" sz="39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</a:t>
            </a: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PhD 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holders show competitive pay </a:t>
            </a:r>
            <a:r>
              <a:rPr lang="en-US" sz="3999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levels</a:t>
            </a:r>
            <a:r>
              <a:rPr lang="en-US" sz="39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</a:p>
          <a:p>
            <a:pPr algn="l">
              <a:lnSpc>
                <a:spcPts val="5599"/>
              </a:lnSpc>
            </a:pPr>
            <a:endParaRPr lang="en-US" sz="39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>
              <a:lnSpc>
                <a:spcPts val="5600"/>
              </a:lnSpc>
            </a:pPr>
            <a:endParaRPr lang="en-US" sz="39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571" lvl="2" indent="-304857" algn="l">
              <a:lnSpc>
                <a:spcPts val="5600"/>
              </a:lnSpc>
            </a:pPr>
            <a:endParaRPr lang="en-US" sz="39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-474139" y="3555682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 l="-33" r="-33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802235" y="-2548954"/>
            <a:ext cx="8249879" cy="8264906"/>
          </a:xfrm>
          <a:custGeom>
            <a:avLst/>
            <a:gdLst/>
            <a:ahLst/>
            <a:cxnLst/>
            <a:rect l="l" t="t" r="r" b="b"/>
            <a:pathLst>
              <a:path w="8249879" h="8264906">
                <a:moveTo>
                  <a:pt x="0" y="0"/>
                </a:moveTo>
                <a:lnTo>
                  <a:pt x="8249879" y="0"/>
                </a:lnTo>
                <a:lnTo>
                  <a:pt x="8249879" y="8264906"/>
                </a:lnTo>
                <a:lnTo>
                  <a:pt x="0" y="826490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="" xmlns:asvg="http://schemas.microsoft.com/office/drawing/2016/SVG/main" r:embed="rId10"/>
                </a:ext>
              </a:extLst>
            </a:blip>
            <a:stretch>
              <a:fillRect l="-33" r="-33"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152</TotalTime>
  <Words>317</Words>
  <Application>Microsoft Office PowerPoint</Application>
  <PresentationFormat>Custom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Times New Roman</vt:lpstr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SALARY DATA ANLYSIS MILESTONE PROJECT</dc:title>
  <cp:lastModifiedBy>Microsoft account</cp:lastModifiedBy>
  <cp:revision>12</cp:revision>
  <dcterms:created xsi:type="dcterms:W3CDTF">2006-08-16T00:00:00Z</dcterms:created>
  <dcterms:modified xsi:type="dcterms:W3CDTF">2025-12-29T10:15:17Z</dcterms:modified>
  <dc:identifier>DAG4fuQD4U8</dc:identifier>
</cp:coreProperties>
</file>

<file path=docProps/thumbnail.jpeg>
</file>